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65" r:id="rId8"/>
    <p:sldId id="259" r:id="rId9"/>
    <p:sldId id="260" r:id="rId10"/>
    <p:sldId id="261" r:id="rId11"/>
    <p:sldId id="262" r:id="rId12"/>
    <p:sldId id="275" r:id="rId13"/>
    <p:sldId id="264" r:id="rId14"/>
    <p:sldId id="280" r:id="rId15"/>
    <p:sldId id="281" r:id="rId16"/>
    <p:sldId id="282" r:id="rId17"/>
    <p:sldId id="278" r:id="rId18"/>
    <p:sldId id="276" r:id="rId19"/>
    <p:sldId id="271" r:id="rId20"/>
    <p:sldId id="298" r:id="rId21"/>
    <p:sldId id="299" r:id="rId22"/>
    <p:sldId id="300" r:id="rId23"/>
    <p:sldId id="301" r:id="rId24"/>
    <p:sldId id="302" r:id="rId25"/>
    <p:sldId id="303" r:id="rId26"/>
    <p:sldId id="304" r:id="rId27"/>
    <p:sldId id="285" r:id="rId28"/>
    <p:sldId id="277" r:id="rId29"/>
    <p:sldId id="293" r:id="rId30"/>
    <p:sldId id="294" r:id="rId31"/>
    <p:sldId id="296" r:id="rId32"/>
    <p:sldId id="297" r:id="rId33"/>
    <p:sldId id="287" r:id="rId34"/>
    <p:sldId id="305" r:id="rId35"/>
    <p:sldId id="306" r:id="rId36"/>
    <p:sldId id="307" r:id="rId37"/>
    <p:sldId id="308" r:id="rId38"/>
    <p:sldId id="309" r:id="rId39"/>
    <p:sldId id="310" r:id="rId40"/>
    <p:sldId id="312" r:id="rId41"/>
    <p:sldId id="313" r:id="rId42"/>
    <p:sldId id="314" r:id="rId43"/>
    <p:sldId id="315" r:id="rId44"/>
    <p:sldId id="316" r:id="rId45"/>
    <p:sldId id="317" r:id="rId4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ntrega 27/02" id="{0FE01E28-E654-4646-BB70-6985E8207361}">
          <p14:sldIdLst>
            <p14:sldId id="256"/>
            <p14:sldId id="257"/>
            <p14:sldId id="258"/>
            <p14:sldId id="265"/>
            <p14:sldId id="259"/>
            <p14:sldId id="260"/>
            <p14:sldId id="261"/>
            <p14:sldId id="262"/>
            <p14:sldId id="275"/>
            <p14:sldId id="264"/>
            <p14:sldId id="280"/>
            <p14:sldId id="281"/>
            <p14:sldId id="282"/>
            <p14:sldId id="278"/>
            <p14:sldId id="276"/>
            <p14:sldId id="271"/>
            <p14:sldId id="298"/>
            <p14:sldId id="299"/>
            <p14:sldId id="300"/>
            <p14:sldId id="301"/>
            <p14:sldId id="302"/>
            <p14:sldId id="303"/>
            <p14:sldId id="304"/>
            <p14:sldId id="285"/>
            <p14:sldId id="277"/>
            <p14:sldId id="293"/>
            <p14:sldId id="294"/>
            <p14:sldId id="296"/>
            <p14:sldId id="297"/>
            <p14:sldId id="287"/>
            <p14:sldId id="305"/>
            <p14:sldId id="306"/>
            <p14:sldId id="307"/>
            <p14:sldId id="308"/>
            <p14:sldId id="309"/>
            <p14:sldId id="310"/>
            <p14:sldId id="312"/>
            <p14:sldId id="313"/>
            <p14:sldId id="314"/>
            <p14:sldId id="315"/>
            <p14:sldId id="316"/>
            <p14:sldId id="3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51" autoAdjust="0"/>
    <p:restoredTop sz="94660"/>
  </p:normalViewPr>
  <p:slideViewPr>
    <p:cSldViewPr snapToGrid="0">
      <p:cViewPr varScale="1">
        <p:scale>
          <a:sx n="51" d="100"/>
          <a:sy n="51" d="100"/>
        </p:scale>
        <p:origin x="84" y="9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151E77-21A6-A47E-102C-59A2CC75D6E3}"/>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8B9B12-5BF7-C691-0752-ED6EEAD5E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BE0058B0-89EC-3EE5-C839-0C41888A345F}"/>
              </a:ext>
            </a:extLst>
          </p:cNvPr>
          <p:cNvSpPr>
            <a:spLocks noGrp="1"/>
          </p:cNvSpPr>
          <p:nvPr>
            <p:ph type="dt" sz="half" idx="10"/>
          </p:nvPr>
        </p:nvSpPr>
        <p:spPr/>
        <p:txBody>
          <a:bodyPr/>
          <a:lstStyle/>
          <a:p>
            <a:fld id="{9318D4F8-200F-4FCB-BAB0-D5FE073E9B4A}" type="datetimeFigureOut">
              <a:rPr lang="pt-BR" smtClean="0"/>
              <a:t>25/06/2024</a:t>
            </a:fld>
            <a:endParaRPr lang="pt-BR"/>
          </a:p>
        </p:txBody>
      </p:sp>
      <p:sp>
        <p:nvSpPr>
          <p:cNvPr id="5" name="Espaço Reservado para Rodapé 4">
            <a:extLst>
              <a:ext uri="{FF2B5EF4-FFF2-40B4-BE49-F238E27FC236}">
                <a16:creationId xmlns:a16="http://schemas.microsoft.com/office/drawing/2014/main" id="{E7866FD6-147E-0BEE-11E3-1F10613A66B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47429AC-FD23-CFA4-A345-5312FA232B41}"/>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4219564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A40F80-0309-F0AE-DA91-21BF04E4DBF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0333DC72-939A-F91A-B46C-3E8155C3C333}"/>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79800F6-379E-1278-BCB5-279FAF3BE23F}"/>
              </a:ext>
            </a:extLst>
          </p:cNvPr>
          <p:cNvSpPr>
            <a:spLocks noGrp="1"/>
          </p:cNvSpPr>
          <p:nvPr>
            <p:ph type="dt" sz="half" idx="10"/>
          </p:nvPr>
        </p:nvSpPr>
        <p:spPr/>
        <p:txBody>
          <a:bodyPr/>
          <a:lstStyle/>
          <a:p>
            <a:fld id="{9318D4F8-200F-4FCB-BAB0-D5FE073E9B4A}" type="datetimeFigureOut">
              <a:rPr lang="pt-BR" smtClean="0"/>
              <a:t>25/06/2024</a:t>
            </a:fld>
            <a:endParaRPr lang="pt-BR"/>
          </a:p>
        </p:txBody>
      </p:sp>
      <p:sp>
        <p:nvSpPr>
          <p:cNvPr id="5" name="Espaço Reservado para Rodapé 4">
            <a:extLst>
              <a:ext uri="{FF2B5EF4-FFF2-40B4-BE49-F238E27FC236}">
                <a16:creationId xmlns:a16="http://schemas.microsoft.com/office/drawing/2014/main" id="{AB426741-A649-B2A5-4FE3-FA61C1A9366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BB06FAC-105B-C6A0-FD7E-55579475B5D5}"/>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1195078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8838DF7-8558-8485-2FEE-3F90B056CB56}"/>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8BC3C339-1F07-5BBB-D286-59BFF200B48A}"/>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7DEDFE6-CD4A-1027-8E6C-915308027F7D}"/>
              </a:ext>
            </a:extLst>
          </p:cNvPr>
          <p:cNvSpPr>
            <a:spLocks noGrp="1"/>
          </p:cNvSpPr>
          <p:nvPr>
            <p:ph type="dt" sz="half" idx="10"/>
          </p:nvPr>
        </p:nvSpPr>
        <p:spPr/>
        <p:txBody>
          <a:bodyPr/>
          <a:lstStyle/>
          <a:p>
            <a:fld id="{9318D4F8-200F-4FCB-BAB0-D5FE073E9B4A}" type="datetimeFigureOut">
              <a:rPr lang="pt-BR" smtClean="0"/>
              <a:t>25/06/2024</a:t>
            </a:fld>
            <a:endParaRPr lang="pt-BR"/>
          </a:p>
        </p:txBody>
      </p:sp>
      <p:sp>
        <p:nvSpPr>
          <p:cNvPr id="5" name="Espaço Reservado para Rodapé 4">
            <a:extLst>
              <a:ext uri="{FF2B5EF4-FFF2-40B4-BE49-F238E27FC236}">
                <a16:creationId xmlns:a16="http://schemas.microsoft.com/office/drawing/2014/main" id="{805C5715-78A0-8F1F-1131-574354D0E88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5311654-13F1-2CC5-4078-D7BF32C6EB4B}"/>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349573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5468A6-E26F-E49C-02A4-38842EC812D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56BC646-4C8B-C3D7-FA5F-962850FA9790}"/>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171D58F-E016-47CC-D188-EF3AD10965CC}"/>
              </a:ext>
            </a:extLst>
          </p:cNvPr>
          <p:cNvSpPr>
            <a:spLocks noGrp="1"/>
          </p:cNvSpPr>
          <p:nvPr>
            <p:ph type="dt" sz="half" idx="10"/>
          </p:nvPr>
        </p:nvSpPr>
        <p:spPr/>
        <p:txBody>
          <a:bodyPr/>
          <a:lstStyle/>
          <a:p>
            <a:fld id="{9318D4F8-200F-4FCB-BAB0-D5FE073E9B4A}" type="datetimeFigureOut">
              <a:rPr lang="pt-BR" smtClean="0"/>
              <a:t>25/06/2024</a:t>
            </a:fld>
            <a:endParaRPr lang="pt-BR"/>
          </a:p>
        </p:txBody>
      </p:sp>
      <p:sp>
        <p:nvSpPr>
          <p:cNvPr id="5" name="Espaço Reservado para Rodapé 4">
            <a:extLst>
              <a:ext uri="{FF2B5EF4-FFF2-40B4-BE49-F238E27FC236}">
                <a16:creationId xmlns:a16="http://schemas.microsoft.com/office/drawing/2014/main" id="{EB2D4AA3-BEDF-F2FC-D319-907491F4352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46B1A48-1F9F-A402-A6F9-515F429E219B}"/>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3629302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208113-695D-A174-B1E2-DD17D4D1089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D455817-B69A-21C3-0F51-B12FFBD557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CFD72760-6708-A70B-CCCA-4C0307B5D10D}"/>
              </a:ext>
            </a:extLst>
          </p:cNvPr>
          <p:cNvSpPr>
            <a:spLocks noGrp="1"/>
          </p:cNvSpPr>
          <p:nvPr>
            <p:ph type="dt" sz="half" idx="10"/>
          </p:nvPr>
        </p:nvSpPr>
        <p:spPr/>
        <p:txBody>
          <a:bodyPr/>
          <a:lstStyle/>
          <a:p>
            <a:fld id="{9318D4F8-200F-4FCB-BAB0-D5FE073E9B4A}" type="datetimeFigureOut">
              <a:rPr lang="pt-BR" smtClean="0"/>
              <a:t>25/06/2024</a:t>
            </a:fld>
            <a:endParaRPr lang="pt-BR"/>
          </a:p>
        </p:txBody>
      </p:sp>
      <p:sp>
        <p:nvSpPr>
          <p:cNvPr id="5" name="Espaço Reservado para Rodapé 4">
            <a:extLst>
              <a:ext uri="{FF2B5EF4-FFF2-40B4-BE49-F238E27FC236}">
                <a16:creationId xmlns:a16="http://schemas.microsoft.com/office/drawing/2014/main" id="{62FD4FCD-38E7-D98C-24DD-0D7D0906E61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D060F34-2F53-67FF-0679-32EB1F4FD83F}"/>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2143817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5FA6BE-D13F-C81D-C1B8-D5D523952143}"/>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B512A73-668A-49C9-C104-1981CEEF29EA}"/>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ABA0CE9C-01EB-EFEE-3AF7-03376B7F75B0}"/>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AA549ABE-F42B-E66E-7A09-85AA52D75153}"/>
              </a:ext>
            </a:extLst>
          </p:cNvPr>
          <p:cNvSpPr>
            <a:spLocks noGrp="1"/>
          </p:cNvSpPr>
          <p:nvPr>
            <p:ph type="dt" sz="half" idx="10"/>
          </p:nvPr>
        </p:nvSpPr>
        <p:spPr/>
        <p:txBody>
          <a:bodyPr/>
          <a:lstStyle/>
          <a:p>
            <a:fld id="{9318D4F8-200F-4FCB-BAB0-D5FE073E9B4A}" type="datetimeFigureOut">
              <a:rPr lang="pt-BR" smtClean="0"/>
              <a:t>25/06/2024</a:t>
            </a:fld>
            <a:endParaRPr lang="pt-BR"/>
          </a:p>
        </p:txBody>
      </p:sp>
      <p:sp>
        <p:nvSpPr>
          <p:cNvPr id="6" name="Espaço Reservado para Rodapé 5">
            <a:extLst>
              <a:ext uri="{FF2B5EF4-FFF2-40B4-BE49-F238E27FC236}">
                <a16:creationId xmlns:a16="http://schemas.microsoft.com/office/drawing/2014/main" id="{6829F8C4-00A1-AE9A-6F0E-406D76D2A54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DDA1CD0-22D4-B75B-7875-DACDB9D6B2EE}"/>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256986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DC4C51-FCD5-86B9-96B1-91134D75EBB2}"/>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3438EE43-5D57-68F5-BD76-46A642382C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0C389D75-20FA-451B-96A6-120EBD4BE791}"/>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42C73DC-B0AA-B6C8-9507-3DF8CFA3B3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06D2131-D493-41C9-3637-87D937D62F9B}"/>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D20FB4B-1C99-F20E-CB56-1F4525FA4C83}"/>
              </a:ext>
            </a:extLst>
          </p:cNvPr>
          <p:cNvSpPr>
            <a:spLocks noGrp="1"/>
          </p:cNvSpPr>
          <p:nvPr>
            <p:ph type="dt" sz="half" idx="10"/>
          </p:nvPr>
        </p:nvSpPr>
        <p:spPr/>
        <p:txBody>
          <a:bodyPr/>
          <a:lstStyle/>
          <a:p>
            <a:fld id="{9318D4F8-200F-4FCB-BAB0-D5FE073E9B4A}" type="datetimeFigureOut">
              <a:rPr lang="pt-BR" smtClean="0"/>
              <a:t>25/06/2024</a:t>
            </a:fld>
            <a:endParaRPr lang="pt-BR"/>
          </a:p>
        </p:txBody>
      </p:sp>
      <p:sp>
        <p:nvSpPr>
          <p:cNvPr id="8" name="Espaço Reservado para Rodapé 7">
            <a:extLst>
              <a:ext uri="{FF2B5EF4-FFF2-40B4-BE49-F238E27FC236}">
                <a16:creationId xmlns:a16="http://schemas.microsoft.com/office/drawing/2014/main" id="{5DAAAF76-B272-6B81-2FEE-10A37966953F}"/>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780EBE2E-68D8-F9F0-8A03-BD911F5756E0}"/>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66739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885C22-FDD0-6005-B3C8-7BAE4A96A81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EB9F34C-3426-C821-3610-F4A38B0E09FF}"/>
              </a:ext>
            </a:extLst>
          </p:cNvPr>
          <p:cNvSpPr>
            <a:spLocks noGrp="1"/>
          </p:cNvSpPr>
          <p:nvPr>
            <p:ph type="dt" sz="half" idx="10"/>
          </p:nvPr>
        </p:nvSpPr>
        <p:spPr/>
        <p:txBody>
          <a:bodyPr/>
          <a:lstStyle/>
          <a:p>
            <a:fld id="{9318D4F8-200F-4FCB-BAB0-D5FE073E9B4A}" type="datetimeFigureOut">
              <a:rPr lang="pt-BR" smtClean="0"/>
              <a:t>25/06/2024</a:t>
            </a:fld>
            <a:endParaRPr lang="pt-BR"/>
          </a:p>
        </p:txBody>
      </p:sp>
      <p:sp>
        <p:nvSpPr>
          <p:cNvPr id="4" name="Espaço Reservado para Rodapé 3">
            <a:extLst>
              <a:ext uri="{FF2B5EF4-FFF2-40B4-BE49-F238E27FC236}">
                <a16:creationId xmlns:a16="http://schemas.microsoft.com/office/drawing/2014/main" id="{898B6A3B-EF63-B6D7-8056-621C595B724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0D75C664-C561-12E3-BD3E-36D943B4AF73}"/>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2080620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407E0E4E-2F08-AD50-21A3-43DED7FC519E}"/>
              </a:ext>
            </a:extLst>
          </p:cNvPr>
          <p:cNvSpPr>
            <a:spLocks noGrp="1"/>
          </p:cNvSpPr>
          <p:nvPr>
            <p:ph type="dt" sz="half" idx="10"/>
          </p:nvPr>
        </p:nvSpPr>
        <p:spPr/>
        <p:txBody>
          <a:bodyPr/>
          <a:lstStyle/>
          <a:p>
            <a:fld id="{9318D4F8-200F-4FCB-BAB0-D5FE073E9B4A}" type="datetimeFigureOut">
              <a:rPr lang="pt-BR" smtClean="0"/>
              <a:t>25/06/2024</a:t>
            </a:fld>
            <a:endParaRPr lang="pt-BR"/>
          </a:p>
        </p:txBody>
      </p:sp>
      <p:sp>
        <p:nvSpPr>
          <p:cNvPr id="3" name="Espaço Reservado para Rodapé 2">
            <a:extLst>
              <a:ext uri="{FF2B5EF4-FFF2-40B4-BE49-F238E27FC236}">
                <a16:creationId xmlns:a16="http://schemas.microsoft.com/office/drawing/2014/main" id="{42B7DC3C-E996-4429-DCCF-244DA95F69E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881B9786-8821-E1F8-F173-10ABB586315B}"/>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1904831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72394-5F7B-A6B4-6852-617832A27EA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3FB9EA78-61EC-7FE7-319C-E93CAA1332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E28D0BB-C90A-CE79-B5CB-9C41BA79C7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5E7C939-E208-9538-8F98-439691812112}"/>
              </a:ext>
            </a:extLst>
          </p:cNvPr>
          <p:cNvSpPr>
            <a:spLocks noGrp="1"/>
          </p:cNvSpPr>
          <p:nvPr>
            <p:ph type="dt" sz="half" idx="10"/>
          </p:nvPr>
        </p:nvSpPr>
        <p:spPr/>
        <p:txBody>
          <a:bodyPr/>
          <a:lstStyle/>
          <a:p>
            <a:fld id="{9318D4F8-200F-4FCB-BAB0-D5FE073E9B4A}" type="datetimeFigureOut">
              <a:rPr lang="pt-BR" smtClean="0"/>
              <a:t>25/06/2024</a:t>
            </a:fld>
            <a:endParaRPr lang="pt-BR"/>
          </a:p>
        </p:txBody>
      </p:sp>
      <p:sp>
        <p:nvSpPr>
          <p:cNvPr id="6" name="Espaço Reservado para Rodapé 5">
            <a:extLst>
              <a:ext uri="{FF2B5EF4-FFF2-40B4-BE49-F238E27FC236}">
                <a16:creationId xmlns:a16="http://schemas.microsoft.com/office/drawing/2014/main" id="{778170DB-6FFE-587D-02EF-C7E8382EA76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5D71F1A-118F-D6AF-76F5-6F6D322072DE}"/>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426996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1F2261-B478-72B7-E4A7-113A907E04F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9E47AE2A-6CD1-C089-51FA-310D9EE253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F8CCE13-61E1-15AA-0B44-041539322E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A68084E-EC1A-2105-FE1D-3C7B8724E60F}"/>
              </a:ext>
            </a:extLst>
          </p:cNvPr>
          <p:cNvSpPr>
            <a:spLocks noGrp="1"/>
          </p:cNvSpPr>
          <p:nvPr>
            <p:ph type="dt" sz="half" idx="10"/>
          </p:nvPr>
        </p:nvSpPr>
        <p:spPr/>
        <p:txBody>
          <a:bodyPr/>
          <a:lstStyle/>
          <a:p>
            <a:fld id="{9318D4F8-200F-4FCB-BAB0-D5FE073E9B4A}" type="datetimeFigureOut">
              <a:rPr lang="pt-BR" smtClean="0"/>
              <a:t>25/06/2024</a:t>
            </a:fld>
            <a:endParaRPr lang="pt-BR"/>
          </a:p>
        </p:txBody>
      </p:sp>
      <p:sp>
        <p:nvSpPr>
          <p:cNvPr id="6" name="Espaço Reservado para Rodapé 5">
            <a:extLst>
              <a:ext uri="{FF2B5EF4-FFF2-40B4-BE49-F238E27FC236}">
                <a16:creationId xmlns:a16="http://schemas.microsoft.com/office/drawing/2014/main" id="{66763A48-ADFC-51BF-A939-A9D16F56F2E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4D3F0A8-A1D7-BFD3-8E9A-5CB9A52876D9}"/>
              </a:ext>
            </a:extLst>
          </p:cNvPr>
          <p:cNvSpPr>
            <a:spLocks noGrp="1"/>
          </p:cNvSpPr>
          <p:nvPr>
            <p:ph type="sldNum" sz="quarter" idx="12"/>
          </p:nvPr>
        </p:nvSpPr>
        <p:spPr/>
        <p:txBody>
          <a:bodyPr/>
          <a:lstStyle/>
          <a:p>
            <a:fld id="{E9EEC18E-543B-421A-A3CF-C77DDF18CDD9}" type="slidenum">
              <a:rPr lang="pt-BR" smtClean="0"/>
              <a:t>‹nº›</a:t>
            </a:fld>
            <a:endParaRPr lang="pt-BR"/>
          </a:p>
        </p:txBody>
      </p:sp>
    </p:spTree>
    <p:extLst>
      <p:ext uri="{BB962C8B-B14F-4D97-AF65-F5344CB8AC3E}">
        <p14:creationId xmlns:p14="http://schemas.microsoft.com/office/powerpoint/2010/main" val="3357197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3AD8BFC-75AB-0AEA-DFB1-8A380F53D3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D7DEDCF9-C12E-665C-F4E3-6ECD569CC0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369B6BD-139F-6FFA-B817-B4BE4E4054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18D4F8-200F-4FCB-BAB0-D5FE073E9B4A}" type="datetimeFigureOut">
              <a:rPr lang="pt-BR" smtClean="0"/>
              <a:t>25/06/2024</a:t>
            </a:fld>
            <a:endParaRPr lang="pt-BR"/>
          </a:p>
        </p:txBody>
      </p:sp>
      <p:sp>
        <p:nvSpPr>
          <p:cNvPr id="5" name="Espaço Reservado para Rodapé 4">
            <a:extLst>
              <a:ext uri="{FF2B5EF4-FFF2-40B4-BE49-F238E27FC236}">
                <a16:creationId xmlns:a16="http://schemas.microsoft.com/office/drawing/2014/main" id="{B710E8D6-448E-D01F-D3CF-00F62099A2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E67AB0DF-E9BD-E44C-145A-6AFCB3B8C8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EEC18E-543B-421A-A3CF-C77DDF18CDD9}" type="slidenum">
              <a:rPr lang="pt-BR" smtClean="0"/>
              <a:t>‹nº›</a:t>
            </a:fld>
            <a:endParaRPr lang="pt-BR"/>
          </a:p>
        </p:txBody>
      </p:sp>
    </p:spTree>
    <p:extLst>
      <p:ext uri="{BB962C8B-B14F-4D97-AF65-F5344CB8AC3E}">
        <p14:creationId xmlns:p14="http://schemas.microsoft.com/office/powerpoint/2010/main" val="1789935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aixaDeTexto 7">
            <a:extLst>
              <a:ext uri="{FF2B5EF4-FFF2-40B4-BE49-F238E27FC236}">
                <a16:creationId xmlns:a16="http://schemas.microsoft.com/office/drawing/2014/main" id="{ADCA858A-84E7-348C-31F2-B057DF78BCAE}"/>
              </a:ext>
            </a:extLst>
          </p:cNvPr>
          <p:cNvSpPr txBox="1"/>
          <p:nvPr/>
        </p:nvSpPr>
        <p:spPr>
          <a:xfrm>
            <a:off x="681686" y="5684664"/>
            <a:ext cx="2371193" cy="492443"/>
          </a:xfrm>
          <a:prstGeom prst="rect">
            <a:avLst/>
          </a:prstGeom>
          <a:noFill/>
        </p:spPr>
        <p:txBody>
          <a:bodyPr wrap="square" rtlCol="0">
            <a:spAutoFit/>
          </a:bodyPr>
          <a:lstStyle/>
          <a:p>
            <a:r>
              <a:rPr lang="pt-BR" sz="1400" dirty="0">
                <a:solidFill>
                  <a:schemeClr val="bg1"/>
                </a:solidFill>
                <a:latin typeface="Bahnschrift SemiBold" panose="020B0502040204020203" pitchFamily="34" charset="0"/>
                <a:cs typeface="Arial" panose="020B0604020202020204" pitchFamily="34" charset="0"/>
              </a:rPr>
              <a:t>Oséias Domingos </a:t>
            </a:r>
            <a:r>
              <a:rPr lang="pt-BR" sz="1400" dirty="0" smtClean="0">
                <a:solidFill>
                  <a:schemeClr val="bg1"/>
                </a:solidFill>
                <a:latin typeface="Bahnschrift SemiBold" panose="020B0502040204020203" pitchFamily="34" charset="0"/>
                <a:cs typeface="Arial" panose="020B0604020202020204" pitchFamily="34" charset="0"/>
              </a:rPr>
              <a:t>Gomes</a:t>
            </a:r>
          </a:p>
          <a:p>
            <a:r>
              <a:rPr lang="pt-BR" sz="1200" dirty="0" smtClean="0">
                <a:solidFill>
                  <a:schemeClr val="bg1"/>
                </a:solidFill>
                <a:latin typeface="Bahnschrift SemiBold" panose="020B0502040204020203" pitchFamily="34" charset="0"/>
              </a:rPr>
              <a:t>1840482412038</a:t>
            </a:r>
            <a:endParaRPr lang="pt-BR" sz="1050" dirty="0">
              <a:solidFill>
                <a:schemeClr val="bg1"/>
              </a:solidFill>
              <a:latin typeface="Bahnschrift SemiBold" panose="020B0502040204020203" pitchFamily="34" charset="0"/>
              <a:cs typeface="Arial" panose="020B0604020202020204" pitchFamily="34" charset="0"/>
            </a:endParaRPr>
          </a:p>
        </p:txBody>
      </p:sp>
      <p:sp>
        <p:nvSpPr>
          <p:cNvPr id="7" name="CaixaDeTexto 6">
            <a:extLst>
              <a:ext uri="{FF2B5EF4-FFF2-40B4-BE49-F238E27FC236}">
                <a16:creationId xmlns:a16="http://schemas.microsoft.com/office/drawing/2014/main" id="{DE42A46A-4CDC-99C4-1291-9E4964FB303C}"/>
              </a:ext>
            </a:extLst>
          </p:cNvPr>
          <p:cNvSpPr txBox="1"/>
          <p:nvPr/>
        </p:nvSpPr>
        <p:spPr>
          <a:xfrm>
            <a:off x="764394" y="3148776"/>
            <a:ext cx="3349690" cy="646331"/>
          </a:xfrm>
          <a:prstGeom prst="rect">
            <a:avLst/>
          </a:prstGeom>
          <a:noFill/>
        </p:spPr>
        <p:txBody>
          <a:bodyPr wrap="square" rtlCol="0">
            <a:spAutoFit/>
          </a:bodyPr>
          <a:lstStyle/>
          <a:p>
            <a:r>
              <a:rPr lang="pt-BR" i="1" dirty="0">
                <a:solidFill>
                  <a:schemeClr val="bg1"/>
                </a:solidFill>
                <a:latin typeface="Corbel" panose="020B0503020204020204" pitchFamily="34" charset="0"/>
              </a:rPr>
              <a:t>E-Commerce, para venda de CDs e Discos de Vinil </a:t>
            </a:r>
          </a:p>
        </p:txBody>
      </p:sp>
      <p:cxnSp>
        <p:nvCxnSpPr>
          <p:cNvPr id="10" name="Conector reto 9">
            <a:extLst>
              <a:ext uri="{FF2B5EF4-FFF2-40B4-BE49-F238E27FC236}">
                <a16:creationId xmlns:a16="http://schemas.microsoft.com/office/drawing/2014/main" id="{6566D5DC-2F82-DCE4-1F25-37220EE305FD}"/>
              </a:ext>
            </a:extLst>
          </p:cNvPr>
          <p:cNvCxnSpPr/>
          <p:nvPr/>
        </p:nvCxnSpPr>
        <p:spPr>
          <a:xfrm>
            <a:off x="846537" y="3144166"/>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CaixaDeTexto 1"/>
          <p:cNvSpPr txBox="1"/>
          <p:nvPr/>
        </p:nvSpPr>
        <p:spPr>
          <a:xfrm>
            <a:off x="681686" y="1948795"/>
            <a:ext cx="2069798" cy="1015663"/>
          </a:xfrm>
          <a:prstGeom prst="rect">
            <a:avLst/>
          </a:prstGeom>
          <a:noFill/>
        </p:spPr>
        <p:txBody>
          <a:bodyPr wrap="none" rtlCol="0">
            <a:spAutoFit/>
          </a:bodyPr>
          <a:lstStyle/>
          <a:p>
            <a:r>
              <a:rPr lang="pt-BR" sz="6000" dirty="0" smtClean="0">
                <a:solidFill>
                  <a:schemeClr val="bg1"/>
                </a:solidFill>
                <a:latin typeface="Bahnschrift SemiBold" panose="020B0502040204020203" pitchFamily="34" charset="0"/>
              </a:rPr>
              <a:t>Fatec</a:t>
            </a:r>
            <a:endParaRPr lang="pt-BR" sz="3200" dirty="0" smtClean="0">
              <a:solidFill>
                <a:schemeClr val="bg1"/>
              </a:solidFill>
              <a:latin typeface="Bahnschrift SemiBold" panose="020B0502040204020203" pitchFamily="34" charset="0"/>
            </a:endParaRPr>
          </a:p>
        </p:txBody>
      </p:sp>
      <p:sp>
        <p:nvSpPr>
          <p:cNvPr id="9" name="CaixaDeTexto 8"/>
          <p:cNvSpPr txBox="1"/>
          <p:nvPr/>
        </p:nvSpPr>
        <p:spPr>
          <a:xfrm>
            <a:off x="730116" y="2704389"/>
            <a:ext cx="2319033" cy="461665"/>
          </a:xfrm>
          <a:prstGeom prst="rect">
            <a:avLst/>
          </a:prstGeom>
          <a:noFill/>
        </p:spPr>
        <p:txBody>
          <a:bodyPr wrap="none" rtlCol="0">
            <a:spAutoFit/>
          </a:bodyPr>
          <a:lstStyle/>
          <a:p>
            <a:r>
              <a:rPr lang="pt-BR" sz="2400" b="1" dirty="0" smtClean="0">
                <a:solidFill>
                  <a:schemeClr val="bg1"/>
                </a:solidFill>
                <a:latin typeface="Corbel" panose="020B0503020204020204" pitchFamily="34" charset="0"/>
              </a:rPr>
              <a:t>Mogi das Cruzes</a:t>
            </a:r>
            <a:endParaRPr lang="pt-BR" sz="24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757690891"/>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aixaDeTexto 5"/>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7" name="CaixaDeTexto 6"/>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12" name="CaixaDeTexto 11">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Diagrama de atividades</a:t>
            </a:r>
            <a:endParaRPr lang="pt-BR" sz="2000" dirty="0">
              <a:latin typeface="Bahnschrift SemiBold" panose="020B0502040204020203" pitchFamily="34" charset="0"/>
            </a:endParaRPr>
          </a:p>
          <a:p>
            <a:pPr algn="ctr"/>
            <a:r>
              <a:rPr lang="pt-BR" sz="1600" dirty="0" smtClean="0">
                <a:latin typeface="Corbel" panose="020B0503020204020204" pitchFamily="34" charset="0"/>
              </a:rPr>
              <a:t>Diagramação do fluxo de compra.</a:t>
            </a:r>
            <a:endParaRPr lang="pt-BR" sz="1600" dirty="0">
              <a:latin typeface="Corbel" panose="020B0503020204020204" pitchFamily="34" charset="0"/>
            </a:endParaRPr>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024" y="1135830"/>
            <a:ext cx="11013951" cy="5063968"/>
          </a:xfrm>
          <a:prstGeom prst="roundRect">
            <a:avLst>
              <a:gd name="adj" fmla="val 1230"/>
            </a:avLst>
          </a:prstGeom>
          <a:solidFill>
            <a:srgbClr val="FFFFFF">
              <a:shade val="85000"/>
            </a:srgbClr>
          </a:solidFill>
          <a:ln>
            <a:noFill/>
          </a:ln>
          <a:effectLst>
            <a:outerShdw blurRad="190500" sx="101000" sy="101000" algn="ctr" rotWithShape="0">
              <a:prstClr val="black">
                <a:alpha val="15000"/>
              </a:prstClr>
            </a:outerShdw>
          </a:effectLst>
        </p:spPr>
      </p:pic>
    </p:spTree>
    <p:extLst>
      <p:ext uri="{BB962C8B-B14F-4D97-AF65-F5344CB8AC3E}">
        <p14:creationId xmlns:p14="http://schemas.microsoft.com/office/powerpoint/2010/main" val="3472872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aixaDeTexto 5"/>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7" name="CaixaDeTexto 6"/>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12" name="CaixaDeTexto 11">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Diagrama de atividades</a:t>
            </a:r>
            <a:endParaRPr lang="pt-BR" sz="2000" dirty="0">
              <a:latin typeface="Bahnschrift SemiBold" panose="020B0502040204020203" pitchFamily="34" charset="0"/>
            </a:endParaRPr>
          </a:p>
          <a:p>
            <a:pPr algn="ctr"/>
            <a:r>
              <a:rPr lang="pt-BR" sz="1600" dirty="0" smtClean="0">
                <a:latin typeface="Corbel" panose="020B0503020204020204" pitchFamily="34" charset="0"/>
              </a:rPr>
              <a:t>Diagramação do fluxo para geração de cupons.</a:t>
            </a:r>
            <a:endParaRPr lang="pt-BR" sz="1600" dirty="0">
              <a:latin typeface="Corbel" panose="020B0503020204020204" pitchFamily="34" charset="0"/>
            </a:endParaRPr>
          </a:p>
        </p:txBody>
      </p:sp>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76" y="1073293"/>
            <a:ext cx="7381247" cy="5059203"/>
          </a:xfrm>
          <a:prstGeom prst="roundRect">
            <a:avLst>
              <a:gd name="adj" fmla="val 1230"/>
            </a:avLst>
          </a:prstGeom>
          <a:solidFill>
            <a:srgbClr val="FFFFFF">
              <a:shade val="85000"/>
            </a:srgbClr>
          </a:solidFill>
          <a:ln>
            <a:noFill/>
          </a:ln>
          <a:effectLst>
            <a:outerShdw blurRad="190500" sx="101000" sy="101000" algn="ctr" rotWithShape="0">
              <a:prstClr val="black">
                <a:alpha val="15000"/>
              </a:prstClr>
            </a:outerShdw>
          </a:effectLst>
        </p:spPr>
      </p:pic>
    </p:spTree>
    <p:extLst>
      <p:ext uri="{BB962C8B-B14F-4D97-AF65-F5344CB8AC3E}">
        <p14:creationId xmlns:p14="http://schemas.microsoft.com/office/powerpoint/2010/main" val="3846673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aixaDeTexto 5"/>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7" name="CaixaDeTexto 6"/>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12" name="CaixaDeTexto 11">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Diagrama de atividades</a:t>
            </a:r>
            <a:endParaRPr lang="pt-BR" sz="2000" dirty="0">
              <a:latin typeface="Bahnschrift SemiBold" panose="020B0502040204020203" pitchFamily="34" charset="0"/>
            </a:endParaRPr>
          </a:p>
          <a:p>
            <a:pPr algn="ctr"/>
            <a:r>
              <a:rPr lang="pt-BR" sz="1600" dirty="0" smtClean="0">
                <a:latin typeface="Corbel" panose="020B0503020204020204" pitchFamily="34" charset="0"/>
              </a:rPr>
              <a:t>Diagramação do fluxo de devolução.</a:t>
            </a:r>
            <a:endParaRPr lang="pt-BR" sz="1600" dirty="0">
              <a:latin typeface="Corbel" panose="020B0503020204020204" pitchFamily="34" charset="0"/>
            </a:endParaRPr>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8006" y="1084582"/>
            <a:ext cx="7195988" cy="5059203"/>
          </a:xfrm>
          <a:prstGeom prst="roundRect">
            <a:avLst>
              <a:gd name="adj" fmla="val 1230"/>
            </a:avLst>
          </a:prstGeom>
          <a:solidFill>
            <a:srgbClr val="FFFFFF">
              <a:shade val="85000"/>
            </a:srgbClr>
          </a:solidFill>
          <a:ln>
            <a:noFill/>
          </a:ln>
          <a:effectLst>
            <a:outerShdw blurRad="190500" sx="101000" sy="101000" algn="ctr" rotWithShape="0">
              <a:prstClr val="black">
                <a:alpha val="15000"/>
              </a:prstClr>
            </a:outerShdw>
          </a:effectLst>
        </p:spPr>
      </p:pic>
    </p:spTree>
    <p:extLst>
      <p:ext uri="{BB962C8B-B14F-4D97-AF65-F5344CB8AC3E}">
        <p14:creationId xmlns:p14="http://schemas.microsoft.com/office/powerpoint/2010/main" val="3214560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aixaDeTexto 5"/>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7" name="CaixaDeTexto 6"/>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12" name="CaixaDeTexto 11">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Diagrama de atividades</a:t>
            </a:r>
            <a:endParaRPr lang="pt-BR" sz="2000" dirty="0">
              <a:latin typeface="Bahnschrift SemiBold" panose="020B0502040204020203" pitchFamily="34" charset="0"/>
            </a:endParaRPr>
          </a:p>
          <a:p>
            <a:pPr algn="ctr"/>
            <a:r>
              <a:rPr lang="pt-BR" sz="1600" dirty="0" smtClean="0">
                <a:latin typeface="Corbel" panose="020B0503020204020204" pitchFamily="34" charset="0"/>
              </a:rPr>
              <a:t>Diagramação do fluxo de troca.</a:t>
            </a:r>
            <a:endParaRPr lang="pt-BR" sz="1600" dirty="0">
              <a:latin typeface="Corbel" panose="020B0503020204020204" pitchFamily="34"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567" y="1016848"/>
            <a:ext cx="8608866" cy="5059203"/>
          </a:xfrm>
          <a:prstGeom prst="roundRect">
            <a:avLst>
              <a:gd name="adj" fmla="val 1230"/>
            </a:avLst>
          </a:prstGeom>
          <a:solidFill>
            <a:srgbClr val="FFFFFF">
              <a:shade val="85000"/>
            </a:srgbClr>
          </a:solidFill>
          <a:ln>
            <a:noFill/>
          </a:ln>
          <a:effectLst>
            <a:outerShdw blurRad="190500" sx="101000" sy="101000" algn="ctr" rotWithShape="0">
              <a:prstClr val="black">
                <a:alpha val="15000"/>
              </a:prstClr>
            </a:outerShdw>
          </a:effectLst>
        </p:spPr>
      </p:pic>
    </p:spTree>
    <p:extLst>
      <p:ext uri="{BB962C8B-B14F-4D97-AF65-F5344CB8AC3E}">
        <p14:creationId xmlns:p14="http://schemas.microsoft.com/office/powerpoint/2010/main" val="1857018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K</a:t>
            </a:r>
            <a:r>
              <a:rPr lang="pt-BR" sz="2000" dirty="0" smtClean="0">
                <a:latin typeface="Bahnschrift SemiBold" panose="020B0502040204020203" pitchFamily="34" charset="0"/>
              </a:rPr>
              <a:t>anban das atividades</a:t>
            </a:r>
            <a:endParaRPr lang="pt-BR" sz="2000" dirty="0">
              <a:latin typeface="Bahnschrift SemiBold" panose="020B0502040204020203" pitchFamily="34" charset="0"/>
            </a:endParaRPr>
          </a:p>
          <a:p>
            <a:pPr algn="ctr"/>
            <a:r>
              <a:rPr lang="pt-BR" sz="1600" dirty="0">
                <a:latin typeface="Corbel" panose="020B0503020204020204" pitchFamily="34" charset="0"/>
              </a:rPr>
              <a:t>Atualização das atividades que compõem a construção do projeto.</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pic>
        <p:nvPicPr>
          <p:cNvPr id="12" name="Imagem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4200" y="1135830"/>
            <a:ext cx="9003600" cy="5106994"/>
          </a:xfrm>
          <a:prstGeom prst="roundRect">
            <a:avLst>
              <a:gd name="adj" fmla="val 3126"/>
            </a:avLst>
          </a:prstGeom>
          <a:solidFill>
            <a:srgbClr val="FFFFFF">
              <a:shade val="85000"/>
            </a:srgbClr>
          </a:solidFill>
          <a:ln>
            <a:noFill/>
          </a:ln>
          <a:effectLst>
            <a:outerShdw blurRad="190500" sx="101000" sy="101000" algn="ctr" rotWithShape="0">
              <a:prstClr val="black">
                <a:alpha val="20000"/>
              </a:prstClr>
            </a:outerShdw>
            <a:softEdge rad="0"/>
          </a:effectLst>
        </p:spPr>
      </p:pic>
    </p:spTree>
    <p:extLst>
      <p:ext uri="{BB962C8B-B14F-4D97-AF65-F5344CB8AC3E}">
        <p14:creationId xmlns:p14="http://schemas.microsoft.com/office/powerpoint/2010/main" val="3838219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DE42A46A-4CDC-99C4-1291-9E4964FB303C}"/>
              </a:ext>
            </a:extLst>
          </p:cNvPr>
          <p:cNvSpPr txBox="1"/>
          <p:nvPr/>
        </p:nvSpPr>
        <p:spPr>
          <a:xfrm>
            <a:off x="805044" y="3318947"/>
            <a:ext cx="3349690" cy="646331"/>
          </a:xfrm>
          <a:prstGeom prst="rect">
            <a:avLst/>
          </a:prstGeom>
          <a:noFill/>
        </p:spPr>
        <p:txBody>
          <a:bodyPr wrap="square" rtlCol="0">
            <a:spAutoFit/>
          </a:bodyPr>
          <a:lstStyle/>
          <a:p>
            <a:r>
              <a:rPr lang="pt-BR" i="1" dirty="0" smtClean="0">
                <a:solidFill>
                  <a:schemeClr val="bg1"/>
                </a:solidFill>
                <a:latin typeface="Corbel" panose="020B0503020204020204" pitchFamily="34" charset="0"/>
              </a:rPr>
              <a:t>Apresentação das telas do produto.</a:t>
            </a:r>
            <a:endParaRPr lang="pt-BR" i="1" dirty="0">
              <a:solidFill>
                <a:schemeClr val="bg1"/>
              </a:solidFill>
              <a:latin typeface="Corbel" panose="020B0503020204020204" pitchFamily="34" charset="0"/>
            </a:endParaRPr>
          </a:p>
        </p:txBody>
      </p:sp>
      <p:cxnSp>
        <p:nvCxnSpPr>
          <p:cNvPr id="14" name="Conector reto 13">
            <a:extLst>
              <a:ext uri="{FF2B5EF4-FFF2-40B4-BE49-F238E27FC236}">
                <a16:creationId xmlns:a16="http://schemas.microsoft.com/office/drawing/2014/main" id="{6566D5DC-2F82-DCE4-1F25-37220EE305FD}"/>
              </a:ext>
            </a:extLst>
          </p:cNvPr>
          <p:cNvCxnSpPr/>
          <p:nvPr/>
        </p:nvCxnSpPr>
        <p:spPr>
          <a:xfrm>
            <a:off x="876677" y="3314337"/>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773514" y="2205668"/>
            <a:ext cx="3052252" cy="830997"/>
          </a:xfrm>
          <a:prstGeom prst="rect">
            <a:avLst/>
          </a:prstGeom>
          <a:noFill/>
        </p:spPr>
        <p:txBody>
          <a:bodyPr wrap="square" rtlCol="0">
            <a:spAutoFit/>
          </a:bodyPr>
          <a:lstStyle/>
          <a:p>
            <a:r>
              <a:rPr lang="pt-BR" sz="4800" dirty="0" smtClean="0">
                <a:solidFill>
                  <a:schemeClr val="bg1"/>
                </a:solidFill>
                <a:latin typeface="Bahnschrift SemiBold" panose="020B0502040204020203" pitchFamily="34" charset="0"/>
              </a:rPr>
              <a:t>Entrega 3</a:t>
            </a:r>
            <a:endParaRPr lang="pt-BR" sz="2400" dirty="0" smtClean="0">
              <a:solidFill>
                <a:schemeClr val="bg1"/>
              </a:solidFill>
              <a:latin typeface="Bahnschrift SemiBold" panose="020B0502040204020203" pitchFamily="34" charset="0"/>
            </a:endParaRPr>
          </a:p>
        </p:txBody>
      </p:sp>
      <p:sp>
        <p:nvSpPr>
          <p:cNvPr id="16" name="CaixaDeTexto 15"/>
          <p:cNvSpPr txBox="1"/>
          <p:nvPr/>
        </p:nvSpPr>
        <p:spPr>
          <a:xfrm>
            <a:off x="826064" y="2960562"/>
            <a:ext cx="1952779" cy="369332"/>
          </a:xfrm>
          <a:prstGeom prst="rect">
            <a:avLst/>
          </a:prstGeom>
          <a:noFill/>
        </p:spPr>
        <p:txBody>
          <a:bodyPr wrap="none" rtlCol="0">
            <a:spAutoFit/>
          </a:bodyPr>
          <a:lstStyle/>
          <a:p>
            <a:r>
              <a:rPr lang="pt-BR" dirty="0" smtClean="0">
                <a:solidFill>
                  <a:schemeClr val="bg1"/>
                </a:solidFill>
                <a:latin typeface="Bahnschrift SemiBold" panose="020B0502040204020203" pitchFamily="34" charset="0"/>
              </a:rPr>
              <a:t>19 de Março 2024</a:t>
            </a:r>
            <a:endParaRPr lang="pt-BR" b="1"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193211083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Telas do </a:t>
            </a:r>
            <a:r>
              <a:rPr lang="pt-BR" sz="2000" dirty="0">
                <a:latin typeface="Bahnschrift SemiBold" panose="020B0502040204020203" pitchFamily="34" charset="0"/>
              </a:rPr>
              <a:t>P</a:t>
            </a:r>
            <a:r>
              <a:rPr lang="pt-BR" sz="2000" dirty="0" smtClean="0">
                <a:latin typeface="Bahnschrift SemiBold" panose="020B0502040204020203" pitchFamily="34" charset="0"/>
              </a:rPr>
              <a:t>roduto</a:t>
            </a:r>
          </a:p>
          <a:p>
            <a:pPr algn="ctr"/>
            <a:r>
              <a:rPr lang="pt-BR" sz="1600" dirty="0" smtClean="0">
                <a:latin typeface="Corbel" panose="020B0503020204020204" pitchFamily="34" charset="0"/>
              </a:rPr>
              <a:t>Apresentação das telas desenvolvidas.</a:t>
            </a:r>
            <a:endParaRPr lang="pt-BR" sz="1600" dirty="0">
              <a:latin typeface="Corbel" panose="020B0503020204020204" pitchFamily="34"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5"/>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358702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Telas do </a:t>
            </a:r>
            <a:r>
              <a:rPr lang="pt-BR" sz="2000" dirty="0">
                <a:latin typeface="Bahnschrift SemiBold" panose="020B0502040204020203" pitchFamily="34" charset="0"/>
              </a:rPr>
              <a:t>P</a:t>
            </a:r>
            <a:r>
              <a:rPr lang="pt-BR" sz="2000" dirty="0" smtClean="0">
                <a:latin typeface="Bahnschrift SemiBold" panose="020B0502040204020203" pitchFamily="34" charset="0"/>
              </a:rPr>
              <a:t>roduto</a:t>
            </a:r>
          </a:p>
          <a:p>
            <a:pPr algn="ctr"/>
            <a:r>
              <a:rPr lang="pt-BR" sz="1600" dirty="0" smtClean="0">
                <a:latin typeface="Corbel" panose="020B0503020204020204" pitchFamily="34" charset="0"/>
              </a:rPr>
              <a:t>Apresentação das telas desenvolvidas.</a:t>
            </a:r>
            <a:endParaRPr lang="pt-BR" sz="1600" dirty="0">
              <a:latin typeface="Corbel" panose="020B0503020204020204" pitchFamily="34"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5"/>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3383654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Telas do </a:t>
            </a:r>
            <a:r>
              <a:rPr lang="pt-BR" sz="2000" dirty="0">
                <a:latin typeface="Bahnschrift SemiBold" panose="020B0502040204020203" pitchFamily="34" charset="0"/>
              </a:rPr>
              <a:t>P</a:t>
            </a:r>
            <a:r>
              <a:rPr lang="pt-BR" sz="2000" dirty="0" smtClean="0">
                <a:latin typeface="Bahnschrift SemiBold" panose="020B0502040204020203" pitchFamily="34" charset="0"/>
              </a:rPr>
              <a:t>roduto</a:t>
            </a:r>
          </a:p>
          <a:p>
            <a:pPr algn="ctr"/>
            <a:r>
              <a:rPr lang="pt-BR" sz="1600" dirty="0" smtClean="0">
                <a:latin typeface="Corbel" panose="020B0503020204020204" pitchFamily="34" charset="0"/>
              </a:rPr>
              <a:t>Apresentação das telas desenvolvidas.</a:t>
            </a:r>
            <a:endParaRPr lang="pt-BR" sz="1600" dirty="0">
              <a:latin typeface="Corbel" panose="020B0503020204020204" pitchFamily="34"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5"/>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3853353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Telas do </a:t>
            </a:r>
            <a:r>
              <a:rPr lang="pt-BR" sz="2000" dirty="0">
                <a:latin typeface="Bahnschrift SemiBold" panose="020B0502040204020203" pitchFamily="34" charset="0"/>
              </a:rPr>
              <a:t>P</a:t>
            </a:r>
            <a:r>
              <a:rPr lang="pt-BR" sz="2000" dirty="0" smtClean="0">
                <a:latin typeface="Bahnschrift SemiBold" panose="020B0502040204020203" pitchFamily="34" charset="0"/>
              </a:rPr>
              <a:t>roduto</a:t>
            </a:r>
          </a:p>
          <a:p>
            <a:pPr algn="ctr"/>
            <a:r>
              <a:rPr lang="pt-BR" sz="1600" dirty="0" smtClean="0">
                <a:latin typeface="Corbel" panose="020B0503020204020204" pitchFamily="34" charset="0"/>
              </a:rPr>
              <a:t>Apresentação das telas desenvolvidas.</a:t>
            </a:r>
            <a:endParaRPr lang="pt-BR" sz="1600" dirty="0">
              <a:latin typeface="Corbel" panose="020B0503020204020204" pitchFamily="34"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5"/>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4040259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D4140019-3479-C710-7ED5-644E07410F29}"/>
              </a:ext>
            </a:extLst>
          </p:cNvPr>
          <p:cNvSpPr txBox="1"/>
          <p:nvPr/>
        </p:nvSpPr>
        <p:spPr>
          <a:xfrm>
            <a:off x="780047" y="1370268"/>
            <a:ext cx="4695844" cy="1015663"/>
          </a:xfrm>
          <a:prstGeom prst="rect">
            <a:avLst/>
          </a:prstGeom>
          <a:noFill/>
        </p:spPr>
        <p:txBody>
          <a:bodyPr wrap="square" rtlCol="0">
            <a:spAutoFit/>
          </a:bodyPr>
          <a:lstStyle/>
          <a:p>
            <a:r>
              <a:rPr lang="pt-BR" sz="2400" dirty="0">
                <a:latin typeface="Bahnschrift SemiBold" panose="020B0502040204020203" pitchFamily="34" charset="0"/>
              </a:rPr>
              <a:t>E-Commerce</a:t>
            </a:r>
          </a:p>
          <a:p>
            <a:r>
              <a:rPr lang="pt-BR" dirty="0">
                <a:latin typeface="Corbel" panose="020B0503020204020204" pitchFamily="34" charset="0"/>
              </a:rPr>
              <a:t>Projeto para matéria; </a:t>
            </a:r>
          </a:p>
          <a:p>
            <a:r>
              <a:rPr lang="pt-BR" dirty="0" smtClean="0">
                <a:latin typeface="Corbel" panose="020B0503020204020204" pitchFamily="34" charset="0"/>
              </a:rPr>
              <a:t>Laboratório </a:t>
            </a:r>
            <a:r>
              <a:rPr lang="pt-BR" dirty="0">
                <a:latin typeface="Corbel" panose="020B0503020204020204" pitchFamily="34" charset="0"/>
              </a:rPr>
              <a:t>e Engenharia de Software</a:t>
            </a:r>
            <a:r>
              <a:rPr lang="pt-BR" dirty="0" smtClean="0">
                <a:latin typeface="Corbel" panose="020B0503020204020204" pitchFamily="34" charset="0"/>
              </a:rPr>
              <a:t>.</a:t>
            </a:r>
            <a:endParaRPr lang="pt-BR" dirty="0">
              <a:latin typeface="Corbel" panose="020B0503020204020204" pitchFamily="34" charset="0"/>
            </a:endParaRPr>
          </a:p>
        </p:txBody>
      </p:sp>
      <p:sp>
        <p:nvSpPr>
          <p:cNvPr id="12" name="CaixaDeTexto 11">
            <a:extLst>
              <a:ext uri="{FF2B5EF4-FFF2-40B4-BE49-F238E27FC236}">
                <a16:creationId xmlns:a16="http://schemas.microsoft.com/office/drawing/2014/main" id="{F68CD33B-6837-B2CF-697D-BFE6078D8096}"/>
              </a:ext>
            </a:extLst>
          </p:cNvPr>
          <p:cNvSpPr txBox="1"/>
          <p:nvPr/>
        </p:nvSpPr>
        <p:spPr>
          <a:xfrm>
            <a:off x="7103261" y="2799720"/>
            <a:ext cx="3995664" cy="2554545"/>
          </a:xfrm>
          <a:prstGeom prst="rect">
            <a:avLst/>
          </a:prstGeom>
          <a:noFill/>
        </p:spPr>
        <p:txBody>
          <a:bodyPr wrap="square" rtlCol="0">
            <a:spAutoFit/>
          </a:bodyPr>
          <a:lstStyle/>
          <a:p>
            <a:pPr algn="just"/>
            <a:r>
              <a:rPr lang="pt-BR" sz="1600" b="0" i="0" dirty="0">
                <a:solidFill>
                  <a:srgbClr val="0D0D0D"/>
                </a:solidFill>
                <a:effectLst/>
                <a:latin typeface="Corbel" panose="020B0503020204020204" pitchFamily="34" charset="0"/>
              </a:rPr>
              <a:t>Este e-commerce tem como foco principal a comercialização de CDs e discos de vinil. O projeto visa aprimorar a habilidade de gerenciamento de escopo, otimizar o fluxo de atividades e aprofundar o entendimento das regras de negócio, além de fortalecer a persistência em bancos de dados. O objetivo é aplicar os principais atributos adquiridos ao longo do curso para desenvolver e analisar um sistema completo.</a:t>
            </a:r>
            <a:endParaRPr lang="pt-BR" sz="1600" dirty="0">
              <a:latin typeface="Corbel" panose="020B0503020204020204"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7" name="CaixaDeTexto 6">
            <a:extLst>
              <a:ext uri="{FF2B5EF4-FFF2-40B4-BE49-F238E27FC236}">
                <a16:creationId xmlns:a16="http://schemas.microsoft.com/office/drawing/2014/main" id="{D4140019-3479-C710-7ED5-644E07410F29}"/>
              </a:ext>
            </a:extLst>
          </p:cNvPr>
          <p:cNvSpPr txBox="1"/>
          <p:nvPr/>
        </p:nvSpPr>
        <p:spPr>
          <a:xfrm>
            <a:off x="780046" y="2799720"/>
            <a:ext cx="2777706" cy="738664"/>
          </a:xfrm>
          <a:prstGeom prst="rect">
            <a:avLst/>
          </a:prstGeom>
          <a:noFill/>
        </p:spPr>
        <p:txBody>
          <a:bodyPr wrap="square" rtlCol="0">
            <a:spAutoFit/>
          </a:bodyPr>
          <a:lstStyle/>
          <a:p>
            <a:r>
              <a:rPr lang="pt-BR" sz="2400" dirty="0" smtClean="0">
                <a:latin typeface="Bahnschrift SemiBold" panose="020B0502040204020203" pitchFamily="34" charset="0"/>
              </a:rPr>
              <a:t>Tema</a:t>
            </a:r>
            <a:r>
              <a:rPr lang="pt-BR" sz="2400" dirty="0">
                <a:latin typeface="Bahnschrift SemiBold" panose="020B0502040204020203" pitchFamily="34" charset="0"/>
              </a:rPr>
              <a:t>:</a:t>
            </a:r>
          </a:p>
          <a:p>
            <a:r>
              <a:rPr lang="pt-BR" dirty="0">
                <a:latin typeface="Corbel" panose="020B0503020204020204" pitchFamily="34" charset="0"/>
              </a:rPr>
              <a:t>CDs e Discos de </a:t>
            </a:r>
            <a:r>
              <a:rPr lang="pt-BR" dirty="0" smtClean="0">
                <a:latin typeface="Corbel" panose="020B0503020204020204" pitchFamily="34" charset="0"/>
              </a:rPr>
              <a:t>Vinil</a:t>
            </a:r>
            <a:endParaRPr lang="pt-BR" dirty="0">
              <a:latin typeface="Corbel" panose="020B0503020204020204" pitchFamily="34" charset="0"/>
            </a:endParaRPr>
          </a:p>
        </p:txBody>
      </p:sp>
    </p:spTree>
    <p:extLst>
      <p:ext uri="{BB962C8B-B14F-4D97-AF65-F5344CB8AC3E}">
        <p14:creationId xmlns:p14="http://schemas.microsoft.com/office/powerpoint/2010/main" val="32502604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Telas do </a:t>
            </a:r>
            <a:r>
              <a:rPr lang="pt-BR" sz="2000" dirty="0">
                <a:latin typeface="Bahnschrift SemiBold" panose="020B0502040204020203" pitchFamily="34" charset="0"/>
              </a:rPr>
              <a:t>P</a:t>
            </a:r>
            <a:r>
              <a:rPr lang="pt-BR" sz="2000" dirty="0" smtClean="0">
                <a:latin typeface="Bahnschrift SemiBold" panose="020B0502040204020203" pitchFamily="34" charset="0"/>
              </a:rPr>
              <a:t>roduto</a:t>
            </a:r>
          </a:p>
          <a:p>
            <a:pPr algn="ctr"/>
            <a:r>
              <a:rPr lang="pt-BR" sz="1600" dirty="0" smtClean="0">
                <a:latin typeface="Corbel" panose="020B0503020204020204" pitchFamily="34" charset="0"/>
              </a:rPr>
              <a:t>Apresentação das telas desenvolvidas.</a:t>
            </a:r>
            <a:endParaRPr lang="pt-BR" sz="1600" dirty="0">
              <a:latin typeface="Corbel" panose="020B0503020204020204" pitchFamily="34"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5"/>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1824746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Telas do </a:t>
            </a:r>
            <a:r>
              <a:rPr lang="pt-BR" sz="2000" dirty="0">
                <a:latin typeface="Bahnschrift SemiBold" panose="020B0502040204020203" pitchFamily="34" charset="0"/>
              </a:rPr>
              <a:t>P</a:t>
            </a:r>
            <a:r>
              <a:rPr lang="pt-BR" sz="2000" dirty="0" smtClean="0">
                <a:latin typeface="Bahnschrift SemiBold" panose="020B0502040204020203" pitchFamily="34" charset="0"/>
              </a:rPr>
              <a:t>roduto</a:t>
            </a:r>
          </a:p>
          <a:p>
            <a:pPr algn="ctr"/>
            <a:r>
              <a:rPr lang="pt-BR" sz="1600" dirty="0" smtClean="0">
                <a:latin typeface="Corbel" panose="020B0503020204020204" pitchFamily="34" charset="0"/>
              </a:rPr>
              <a:t>Apresentação das telas desenvolvidas.</a:t>
            </a:r>
            <a:endParaRPr lang="pt-BR" sz="1600" dirty="0">
              <a:latin typeface="Corbel" panose="020B0503020204020204" pitchFamily="34"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5"/>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418576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Telas do </a:t>
            </a:r>
            <a:r>
              <a:rPr lang="pt-BR" sz="2000" dirty="0">
                <a:latin typeface="Bahnschrift SemiBold" panose="020B0502040204020203" pitchFamily="34" charset="0"/>
              </a:rPr>
              <a:t>P</a:t>
            </a:r>
            <a:r>
              <a:rPr lang="pt-BR" sz="2000" dirty="0" smtClean="0">
                <a:latin typeface="Bahnschrift SemiBold" panose="020B0502040204020203" pitchFamily="34" charset="0"/>
              </a:rPr>
              <a:t>roduto</a:t>
            </a:r>
          </a:p>
          <a:p>
            <a:pPr algn="ctr"/>
            <a:r>
              <a:rPr lang="pt-BR" sz="1600" dirty="0" smtClean="0">
                <a:latin typeface="Corbel" panose="020B0503020204020204" pitchFamily="34" charset="0"/>
              </a:rPr>
              <a:t>Apresentação das telas desenvolvidas.</a:t>
            </a:r>
            <a:endParaRPr lang="pt-BR" sz="1600" dirty="0">
              <a:latin typeface="Corbel" panose="020B0503020204020204" pitchFamily="34"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5"/>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2097398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9" name="CaixaDeTexto 8">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Telas do </a:t>
            </a:r>
            <a:r>
              <a:rPr lang="pt-BR" sz="2000" dirty="0">
                <a:latin typeface="Bahnschrift SemiBold" panose="020B0502040204020203" pitchFamily="34" charset="0"/>
              </a:rPr>
              <a:t>P</a:t>
            </a:r>
            <a:r>
              <a:rPr lang="pt-BR" sz="2000" dirty="0" smtClean="0">
                <a:latin typeface="Bahnschrift SemiBold" panose="020B0502040204020203" pitchFamily="34" charset="0"/>
              </a:rPr>
              <a:t>roduto</a:t>
            </a:r>
          </a:p>
          <a:p>
            <a:pPr algn="ctr"/>
            <a:r>
              <a:rPr lang="pt-BR" sz="1600" dirty="0" smtClean="0">
                <a:latin typeface="Corbel" panose="020B0503020204020204" pitchFamily="34" charset="0"/>
              </a:rPr>
              <a:t>Apresentação das telas desenvolvidas.</a:t>
            </a:r>
            <a:endParaRPr lang="pt-BR" sz="1600" dirty="0">
              <a:latin typeface="Corbel" panose="020B0503020204020204" pitchFamily="34"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55" y="927948"/>
            <a:ext cx="8193690" cy="5460136"/>
          </a:xfrm>
          <a:prstGeom prst="rect">
            <a:avLst/>
          </a:prstGeom>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1087769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K</a:t>
            </a:r>
            <a:r>
              <a:rPr lang="pt-BR" sz="2000" dirty="0" smtClean="0">
                <a:latin typeface="Bahnschrift SemiBold" panose="020B0502040204020203" pitchFamily="34" charset="0"/>
              </a:rPr>
              <a:t>anban das atividades</a:t>
            </a:r>
            <a:endParaRPr lang="pt-BR" sz="2000" dirty="0">
              <a:latin typeface="Bahnschrift SemiBold" panose="020B0502040204020203" pitchFamily="34" charset="0"/>
            </a:endParaRPr>
          </a:p>
          <a:p>
            <a:pPr algn="ctr"/>
            <a:r>
              <a:rPr lang="pt-BR" sz="1600" dirty="0">
                <a:latin typeface="Corbel" panose="020B0503020204020204" pitchFamily="34" charset="0"/>
              </a:rPr>
              <a:t>Atualização das atividades que compõem a construção do projeto.</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pic>
        <p:nvPicPr>
          <p:cNvPr id="12" name="Imagem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4201" y="1135830"/>
            <a:ext cx="9003598" cy="5106994"/>
          </a:xfrm>
          <a:prstGeom prst="roundRect">
            <a:avLst>
              <a:gd name="adj" fmla="val 3126"/>
            </a:avLst>
          </a:prstGeom>
          <a:solidFill>
            <a:srgbClr val="FFFFFF">
              <a:shade val="85000"/>
            </a:srgbClr>
          </a:solidFill>
          <a:ln>
            <a:noFill/>
          </a:ln>
          <a:effectLst>
            <a:outerShdw blurRad="190500" sx="101000" sy="101000" algn="ctr" rotWithShape="0">
              <a:prstClr val="black">
                <a:alpha val="20000"/>
              </a:prstClr>
            </a:outerShdw>
            <a:softEdge rad="0"/>
          </a:effectLst>
        </p:spPr>
      </p:pic>
    </p:spTree>
    <p:extLst>
      <p:ext uri="{BB962C8B-B14F-4D97-AF65-F5344CB8AC3E}">
        <p14:creationId xmlns:p14="http://schemas.microsoft.com/office/powerpoint/2010/main" val="4279479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DE42A46A-4CDC-99C4-1291-9E4964FB303C}"/>
              </a:ext>
            </a:extLst>
          </p:cNvPr>
          <p:cNvSpPr txBox="1"/>
          <p:nvPr/>
        </p:nvSpPr>
        <p:spPr>
          <a:xfrm>
            <a:off x="805044" y="3318947"/>
            <a:ext cx="3349690" cy="646331"/>
          </a:xfrm>
          <a:prstGeom prst="rect">
            <a:avLst/>
          </a:prstGeom>
          <a:noFill/>
        </p:spPr>
        <p:txBody>
          <a:bodyPr wrap="square" rtlCol="0">
            <a:spAutoFit/>
          </a:bodyPr>
          <a:lstStyle/>
          <a:p>
            <a:r>
              <a:rPr lang="pt-BR" i="1" dirty="0" smtClean="0">
                <a:solidFill>
                  <a:schemeClr val="bg1"/>
                </a:solidFill>
                <a:latin typeface="Corbel" panose="020B0503020204020204" pitchFamily="34" charset="0"/>
              </a:rPr>
              <a:t>Demonstração do CRUD de cliente.</a:t>
            </a:r>
            <a:endParaRPr lang="pt-BR" i="1" dirty="0">
              <a:solidFill>
                <a:schemeClr val="bg1"/>
              </a:solidFill>
              <a:latin typeface="Corbel" panose="020B0503020204020204" pitchFamily="34" charset="0"/>
            </a:endParaRPr>
          </a:p>
        </p:txBody>
      </p:sp>
      <p:cxnSp>
        <p:nvCxnSpPr>
          <p:cNvPr id="14" name="Conector reto 13">
            <a:extLst>
              <a:ext uri="{FF2B5EF4-FFF2-40B4-BE49-F238E27FC236}">
                <a16:creationId xmlns:a16="http://schemas.microsoft.com/office/drawing/2014/main" id="{6566D5DC-2F82-DCE4-1F25-37220EE305FD}"/>
              </a:ext>
            </a:extLst>
          </p:cNvPr>
          <p:cNvCxnSpPr/>
          <p:nvPr/>
        </p:nvCxnSpPr>
        <p:spPr>
          <a:xfrm>
            <a:off x="876677" y="3314337"/>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773514" y="2205668"/>
            <a:ext cx="3052252" cy="830997"/>
          </a:xfrm>
          <a:prstGeom prst="rect">
            <a:avLst/>
          </a:prstGeom>
          <a:noFill/>
        </p:spPr>
        <p:txBody>
          <a:bodyPr wrap="square" rtlCol="0">
            <a:spAutoFit/>
          </a:bodyPr>
          <a:lstStyle/>
          <a:p>
            <a:r>
              <a:rPr lang="pt-BR" sz="4800" dirty="0" smtClean="0">
                <a:solidFill>
                  <a:schemeClr val="bg1"/>
                </a:solidFill>
                <a:latin typeface="Bahnschrift SemiBold" panose="020B0502040204020203" pitchFamily="34" charset="0"/>
              </a:rPr>
              <a:t>Entrega 4</a:t>
            </a:r>
            <a:endParaRPr lang="pt-BR" sz="2400" dirty="0" smtClean="0">
              <a:solidFill>
                <a:schemeClr val="bg1"/>
              </a:solidFill>
              <a:latin typeface="Bahnschrift SemiBold" panose="020B0502040204020203" pitchFamily="34" charset="0"/>
            </a:endParaRPr>
          </a:p>
        </p:txBody>
      </p:sp>
      <p:sp>
        <p:nvSpPr>
          <p:cNvPr id="16" name="CaixaDeTexto 15"/>
          <p:cNvSpPr txBox="1"/>
          <p:nvPr/>
        </p:nvSpPr>
        <p:spPr>
          <a:xfrm>
            <a:off x="826064" y="2960562"/>
            <a:ext cx="1994457" cy="369332"/>
          </a:xfrm>
          <a:prstGeom prst="rect">
            <a:avLst/>
          </a:prstGeom>
          <a:noFill/>
        </p:spPr>
        <p:txBody>
          <a:bodyPr wrap="none" rtlCol="0">
            <a:spAutoFit/>
          </a:bodyPr>
          <a:lstStyle/>
          <a:p>
            <a:r>
              <a:rPr lang="pt-BR" dirty="0" smtClean="0">
                <a:solidFill>
                  <a:schemeClr val="bg1"/>
                </a:solidFill>
                <a:latin typeface="Bahnschrift SemiBold" panose="020B0502040204020203" pitchFamily="34" charset="0"/>
              </a:rPr>
              <a:t>26 de Março 2024</a:t>
            </a:r>
            <a:endParaRPr lang="pt-BR" b="1"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308997156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Código</a:t>
            </a:r>
            <a:endParaRPr lang="pt-BR" sz="2000" dirty="0">
              <a:latin typeface="Bahnschrift SemiBold" panose="020B0502040204020203" pitchFamily="34" charset="0"/>
            </a:endParaRPr>
          </a:p>
          <a:p>
            <a:pPr algn="ctr"/>
            <a:r>
              <a:rPr lang="pt-BR" sz="1600" dirty="0" smtClean="0">
                <a:latin typeface="Corbel" panose="020B0503020204020204" pitchFamily="34" charset="0"/>
              </a:rPr>
              <a:t>Principais códigos responsáveis pelo funcionamento do CRUD de cliente. </a:t>
            </a:r>
            <a:endParaRPr lang="pt-BR" sz="1600" dirty="0">
              <a:latin typeface="Corbel" panose="020B0503020204020204"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grpSp>
        <p:nvGrpSpPr>
          <p:cNvPr id="14" name="Agrupar 13"/>
          <p:cNvGrpSpPr/>
          <p:nvPr/>
        </p:nvGrpSpPr>
        <p:grpSpPr>
          <a:xfrm>
            <a:off x="2997200" y="1135830"/>
            <a:ext cx="6197601" cy="4677948"/>
            <a:chOff x="3883378" y="1135830"/>
            <a:chExt cx="6197601" cy="4677948"/>
          </a:xfrm>
        </p:grpSpPr>
        <p:sp>
          <p:nvSpPr>
            <p:cNvPr id="2" name="Retângulo Arredondado 1"/>
            <p:cNvSpPr/>
            <p:nvPr/>
          </p:nvSpPr>
          <p:spPr>
            <a:xfrm>
              <a:off x="3883378" y="1135830"/>
              <a:ext cx="6197601" cy="4677948"/>
            </a:xfrm>
            <a:prstGeom prst="roundRect">
              <a:avLst>
                <a:gd name="adj" fmla="val 2508"/>
              </a:avLst>
            </a:prstGeom>
            <a:solidFill>
              <a:srgbClr val="1E1E1E"/>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3" name="Elipse 2"/>
            <p:cNvSpPr/>
            <p:nvPr/>
          </p:nvSpPr>
          <p:spPr>
            <a:xfrm>
              <a:off x="4011158" y="1230283"/>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p:cNvSpPr/>
            <p:nvPr/>
          </p:nvSpPr>
          <p:spPr>
            <a:xfrm>
              <a:off x="4163558" y="1230283"/>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p:cNvSpPr/>
            <p:nvPr/>
          </p:nvSpPr>
          <p:spPr>
            <a:xfrm>
              <a:off x="4315958" y="1230283"/>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9864" y="1417009"/>
              <a:ext cx="5762449" cy="4306457"/>
            </a:xfrm>
            <a:prstGeom prst="rect">
              <a:avLst/>
            </a:prstGeom>
          </p:spPr>
        </p:pic>
      </p:grpSp>
    </p:spTree>
    <p:extLst>
      <p:ext uri="{BB962C8B-B14F-4D97-AF65-F5344CB8AC3E}">
        <p14:creationId xmlns:p14="http://schemas.microsoft.com/office/powerpoint/2010/main" val="1316870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Código</a:t>
            </a:r>
            <a:endParaRPr lang="pt-BR" sz="2000" dirty="0">
              <a:latin typeface="Bahnschrift SemiBold" panose="020B0502040204020203" pitchFamily="34" charset="0"/>
            </a:endParaRPr>
          </a:p>
          <a:p>
            <a:pPr algn="ctr"/>
            <a:r>
              <a:rPr lang="pt-BR" sz="1600" dirty="0" smtClean="0">
                <a:latin typeface="Corbel" panose="020B0503020204020204" pitchFamily="34" charset="0"/>
              </a:rPr>
              <a:t>Principais códigos responsáveis pelo funcionamento do CRUD de cliente. </a:t>
            </a:r>
            <a:endParaRPr lang="pt-BR" sz="1600" dirty="0">
              <a:latin typeface="Corbel" panose="020B0503020204020204"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2" name="Retângulo Arredondado 1"/>
          <p:cNvSpPr/>
          <p:nvPr/>
        </p:nvSpPr>
        <p:spPr>
          <a:xfrm>
            <a:off x="697876" y="1342068"/>
            <a:ext cx="6475407" cy="3131395"/>
          </a:xfrm>
          <a:prstGeom prst="roundRect">
            <a:avLst>
              <a:gd name="adj" fmla="val 2770"/>
            </a:avLst>
          </a:prstGeom>
          <a:solidFill>
            <a:srgbClr val="1E1E1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3" name="Elipse 2"/>
          <p:cNvSpPr/>
          <p:nvPr/>
        </p:nvSpPr>
        <p:spPr>
          <a:xfrm>
            <a:off x="817186" y="1418648"/>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p:cNvSpPr/>
          <p:nvPr/>
        </p:nvSpPr>
        <p:spPr>
          <a:xfrm>
            <a:off x="969586" y="1418648"/>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p:cNvSpPr/>
          <p:nvPr/>
        </p:nvSpPr>
        <p:spPr>
          <a:xfrm>
            <a:off x="1121986" y="1418648"/>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446" y="1603228"/>
            <a:ext cx="6129339" cy="2846097"/>
          </a:xfrm>
          <a:prstGeom prst="rect">
            <a:avLst/>
          </a:prstGeom>
        </p:spPr>
      </p:pic>
      <p:sp>
        <p:nvSpPr>
          <p:cNvPr id="14" name="Retângulo Arredondado 13"/>
          <p:cNvSpPr/>
          <p:nvPr/>
        </p:nvSpPr>
        <p:spPr>
          <a:xfrm>
            <a:off x="4488685" y="3786153"/>
            <a:ext cx="7188307" cy="2438006"/>
          </a:xfrm>
          <a:prstGeom prst="roundRect">
            <a:avLst>
              <a:gd name="adj" fmla="val 2770"/>
            </a:avLst>
          </a:prstGeom>
          <a:solidFill>
            <a:srgbClr val="1E1E1E"/>
          </a:solidFill>
          <a:ln>
            <a:noFill/>
          </a:ln>
          <a:effectLst>
            <a:outerShdw blurRad="50800" dist="38100" dir="13500000" algn="b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13" name="Imagem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279" y="3979522"/>
            <a:ext cx="6999121" cy="2218676"/>
          </a:xfrm>
          <a:prstGeom prst="rect">
            <a:avLst/>
          </a:prstGeom>
        </p:spPr>
      </p:pic>
      <p:sp>
        <p:nvSpPr>
          <p:cNvPr id="18" name="Elipse 17"/>
          <p:cNvSpPr/>
          <p:nvPr/>
        </p:nvSpPr>
        <p:spPr>
          <a:xfrm>
            <a:off x="4622424" y="3852472"/>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Elipse 18"/>
          <p:cNvSpPr/>
          <p:nvPr/>
        </p:nvSpPr>
        <p:spPr>
          <a:xfrm>
            <a:off x="4774824" y="3852472"/>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Elipse 19"/>
          <p:cNvSpPr/>
          <p:nvPr/>
        </p:nvSpPr>
        <p:spPr>
          <a:xfrm>
            <a:off x="4927224" y="3852472"/>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950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Código</a:t>
            </a:r>
            <a:endParaRPr lang="pt-BR" sz="2000" dirty="0">
              <a:latin typeface="Bahnschrift SemiBold" panose="020B0502040204020203" pitchFamily="34" charset="0"/>
            </a:endParaRPr>
          </a:p>
          <a:p>
            <a:pPr algn="ctr"/>
            <a:r>
              <a:rPr lang="pt-BR" sz="1600" dirty="0" smtClean="0">
                <a:latin typeface="Corbel" panose="020B0503020204020204" pitchFamily="34" charset="0"/>
              </a:rPr>
              <a:t>Principais códigos responsáveis pelo funcionamento do CRUD de cliente. </a:t>
            </a:r>
            <a:endParaRPr lang="pt-BR" sz="1600" dirty="0">
              <a:latin typeface="Corbel" panose="020B0503020204020204"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2" name="Retângulo Arredondado 1"/>
          <p:cNvSpPr/>
          <p:nvPr/>
        </p:nvSpPr>
        <p:spPr>
          <a:xfrm>
            <a:off x="1277196" y="1128027"/>
            <a:ext cx="9529574" cy="4877662"/>
          </a:xfrm>
          <a:prstGeom prst="roundRect">
            <a:avLst>
              <a:gd name="adj" fmla="val 2725"/>
            </a:avLst>
          </a:prstGeom>
          <a:solidFill>
            <a:srgbClr val="1E1E1E"/>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3" name="Elipse 2"/>
          <p:cNvSpPr/>
          <p:nvPr/>
        </p:nvSpPr>
        <p:spPr>
          <a:xfrm>
            <a:off x="1422678" y="1234195"/>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p:cNvSpPr/>
          <p:nvPr/>
        </p:nvSpPr>
        <p:spPr>
          <a:xfrm>
            <a:off x="1575078" y="1234195"/>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p:cNvSpPr/>
          <p:nvPr/>
        </p:nvSpPr>
        <p:spPr>
          <a:xfrm>
            <a:off x="1727478" y="1234195"/>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363" y="1386472"/>
            <a:ext cx="9421540" cy="4610743"/>
          </a:xfrm>
          <a:prstGeom prst="rect">
            <a:avLst/>
          </a:prstGeom>
        </p:spPr>
      </p:pic>
    </p:spTree>
    <p:extLst>
      <p:ext uri="{BB962C8B-B14F-4D97-AF65-F5344CB8AC3E}">
        <p14:creationId xmlns:p14="http://schemas.microsoft.com/office/powerpoint/2010/main" val="1774837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646331"/>
          </a:xfrm>
          <a:prstGeom prst="rect">
            <a:avLst/>
          </a:prstGeom>
          <a:noFill/>
        </p:spPr>
        <p:txBody>
          <a:bodyPr wrap="square" rtlCol="0">
            <a:spAutoFit/>
          </a:bodyPr>
          <a:lstStyle/>
          <a:p>
            <a:pPr algn="ctr"/>
            <a:r>
              <a:rPr lang="pt-BR" sz="2000" dirty="0" smtClean="0">
                <a:latin typeface="Bahnschrift SemiBold" panose="020B0502040204020203" pitchFamily="34" charset="0"/>
              </a:rPr>
              <a:t>Código</a:t>
            </a:r>
            <a:endParaRPr lang="pt-BR" sz="2000" dirty="0">
              <a:latin typeface="Bahnschrift SemiBold" panose="020B0502040204020203" pitchFamily="34" charset="0"/>
            </a:endParaRPr>
          </a:p>
          <a:p>
            <a:pPr algn="ctr"/>
            <a:r>
              <a:rPr lang="pt-BR" sz="1600" dirty="0" smtClean="0">
                <a:latin typeface="Corbel" panose="020B0503020204020204" pitchFamily="34" charset="0"/>
              </a:rPr>
              <a:t>Principais códigos responsáveis pelo funcionamento do CRUD de cliente. </a:t>
            </a:r>
            <a:endParaRPr lang="pt-BR" sz="1600" dirty="0">
              <a:latin typeface="Corbel" panose="020B0503020204020204"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2" name="Retângulo Arredondado 1"/>
          <p:cNvSpPr/>
          <p:nvPr/>
        </p:nvSpPr>
        <p:spPr>
          <a:xfrm>
            <a:off x="490134" y="1221420"/>
            <a:ext cx="5939241" cy="4231417"/>
          </a:xfrm>
          <a:prstGeom prst="roundRect">
            <a:avLst>
              <a:gd name="adj" fmla="val 2329"/>
            </a:avLst>
          </a:prstGeom>
          <a:solidFill>
            <a:srgbClr val="1E1E1E"/>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3" name="Elipse 2"/>
          <p:cNvSpPr/>
          <p:nvPr/>
        </p:nvSpPr>
        <p:spPr>
          <a:xfrm>
            <a:off x="606152" y="1295487"/>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p:cNvSpPr/>
          <p:nvPr/>
        </p:nvSpPr>
        <p:spPr>
          <a:xfrm>
            <a:off x="758552" y="1295487"/>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p:cNvSpPr/>
          <p:nvPr/>
        </p:nvSpPr>
        <p:spPr>
          <a:xfrm>
            <a:off x="910952" y="1295487"/>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76" y="1442763"/>
            <a:ext cx="5782482" cy="3934374"/>
          </a:xfrm>
          <a:prstGeom prst="rect">
            <a:avLst/>
          </a:prstGeom>
        </p:spPr>
      </p:pic>
      <p:sp>
        <p:nvSpPr>
          <p:cNvPr id="12" name="Retângulo Arredondado 11"/>
          <p:cNvSpPr/>
          <p:nvPr/>
        </p:nvSpPr>
        <p:spPr>
          <a:xfrm>
            <a:off x="6109340" y="1909403"/>
            <a:ext cx="5939241" cy="4231417"/>
          </a:xfrm>
          <a:prstGeom prst="roundRect">
            <a:avLst>
              <a:gd name="adj" fmla="val 2329"/>
            </a:avLst>
          </a:prstGeom>
          <a:solidFill>
            <a:srgbClr val="1E1E1E"/>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9" name="Image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812" y="2178089"/>
            <a:ext cx="5696745" cy="3943900"/>
          </a:xfrm>
          <a:prstGeom prst="rect">
            <a:avLst/>
          </a:prstGeom>
        </p:spPr>
      </p:pic>
      <p:sp>
        <p:nvSpPr>
          <p:cNvPr id="13" name="Elipse 12"/>
          <p:cNvSpPr/>
          <p:nvPr/>
        </p:nvSpPr>
        <p:spPr>
          <a:xfrm>
            <a:off x="6279584" y="2020052"/>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Elipse 13"/>
          <p:cNvSpPr/>
          <p:nvPr/>
        </p:nvSpPr>
        <p:spPr>
          <a:xfrm>
            <a:off x="6431984" y="2020052"/>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Elipse 14"/>
          <p:cNvSpPr/>
          <p:nvPr/>
        </p:nvSpPr>
        <p:spPr>
          <a:xfrm>
            <a:off x="6584384" y="2020052"/>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11583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9000D5E-FE53-46B1-6058-7052392D2020}"/>
            </a:ext>
          </a:extLst>
        </p:cNvPr>
        <p:cNvGrpSpPr/>
        <p:nvPr/>
      </p:nvGrpSpPr>
      <p:grpSpPr>
        <a:xfrm>
          <a:off x="0" y="0"/>
          <a:ext cx="0" cy="0"/>
          <a:chOff x="0" y="0"/>
          <a:chExt cx="0" cy="0"/>
        </a:xfrm>
      </p:grpSpPr>
      <p:sp>
        <p:nvSpPr>
          <p:cNvPr id="6" name="CaixaDeTexto 5"/>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7" name="CaixaDeTexto 6"/>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8" name="CaixaDeTexto 7">
            <a:extLst>
              <a:ext uri="{FF2B5EF4-FFF2-40B4-BE49-F238E27FC236}">
                <a16:creationId xmlns:a16="http://schemas.microsoft.com/office/drawing/2014/main" id="{D4140019-3479-C710-7ED5-644E07410F29}"/>
              </a:ext>
            </a:extLst>
          </p:cNvPr>
          <p:cNvSpPr txBox="1"/>
          <p:nvPr/>
        </p:nvSpPr>
        <p:spPr>
          <a:xfrm>
            <a:off x="780047" y="1370268"/>
            <a:ext cx="4695844" cy="1015663"/>
          </a:xfrm>
          <a:prstGeom prst="rect">
            <a:avLst/>
          </a:prstGeom>
          <a:noFill/>
        </p:spPr>
        <p:txBody>
          <a:bodyPr wrap="square" rtlCol="0">
            <a:spAutoFit/>
          </a:bodyPr>
          <a:lstStyle/>
          <a:p>
            <a:r>
              <a:rPr lang="pt-BR" sz="2400" dirty="0">
                <a:latin typeface="Bahnschrift SemiBold" panose="020B0502040204020203" pitchFamily="34" charset="0"/>
              </a:rPr>
              <a:t>Tecnologias </a:t>
            </a:r>
            <a:endParaRPr lang="pt-BR" sz="2400" dirty="0" smtClean="0">
              <a:latin typeface="Bahnschrift SemiBold" panose="020B0502040204020203" pitchFamily="34" charset="0"/>
            </a:endParaRPr>
          </a:p>
          <a:p>
            <a:r>
              <a:rPr lang="pt-BR" dirty="0">
                <a:latin typeface="Corbel" panose="020B0503020204020204" pitchFamily="34" charset="0"/>
              </a:rPr>
              <a:t>Apresentação das tecnologias que serão usadas no decorrer do projeto</a:t>
            </a:r>
            <a:r>
              <a:rPr lang="pt-BR" dirty="0" smtClean="0">
                <a:latin typeface="Corbel" panose="020B0503020204020204" pitchFamily="34" charset="0"/>
              </a:rPr>
              <a:t>.</a:t>
            </a:r>
            <a:endParaRPr lang="pt-BR" dirty="0">
              <a:latin typeface="Corbel" panose="020B0503020204020204" pitchFamily="34" charset="0"/>
            </a:endParaRPr>
          </a:p>
        </p:txBody>
      </p:sp>
      <p:sp>
        <p:nvSpPr>
          <p:cNvPr id="4" name="Retângulo Arredondado 3"/>
          <p:cNvSpPr/>
          <p:nvPr/>
        </p:nvSpPr>
        <p:spPr>
          <a:xfrm>
            <a:off x="889240" y="2602349"/>
            <a:ext cx="1784476" cy="332296"/>
          </a:xfrm>
          <a:prstGeom prst="roundRect">
            <a:avLst>
              <a:gd name="adj" fmla="val 747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latin typeface="Bahnschrift SemiBold" panose="020B0502040204020203" pitchFamily="34" charset="0"/>
              </a:rPr>
              <a:t>Frontend</a:t>
            </a:r>
            <a:endParaRPr lang="pt-BR" dirty="0">
              <a:latin typeface="Bahnschrift SemiBold" panose="020B0502040204020203" pitchFamily="34" charset="0"/>
            </a:endParaRPr>
          </a:p>
        </p:txBody>
      </p:sp>
      <p:sp>
        <p:nvSpPr>
          <p:cNvPr id="12" name="Retângulo Arredondado 11"/>
          <p:cNvSpPr/>
          <p:nvPr/>
        </p:nvSpPr>
        <p:spPr>
          <a:xfrm>
            <a:off x="2887654" y="2602349"/>
            <a:ext cx="1784476" cy="332296"/>
          </a:xfrm>
          <a:prstGeom prst="roundRect">
            <a:avLst>
              <a:gd name="adj" fmla="val 747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latin typeface="Bahnschrift SemiBold" panose="020B0502040204020203" pitchFamily="34" charset="0"/>
              </a:rPr>
              <a:t>Backend</a:t>
            </a:r>
            <a:endParaRPr lang="pt-BR" sz="1400" dirty="0">
              <a:latin typeface="Bahnschrift SemiBold" panose="020B0502040204020203" pitchFamily="34" charset="0"/>
            </a:endParaRPr>
          </a:p>
        </p:txBody>
      </p:sp>
      <p:sp>
        <p:nvSpPr>
          <p:cNvPr id="13" name="Retângulo Arredondado 12"/>
          <p:cNvSpPr/>
          <p:nvPr/>
        </p:nvSpPr>
        <p:spPr>
          <a:xfrm>
            <a:off x="4886068" y="2602349"/>
            <a:ext cx="1784476" cy="332296"/>
          </a:xfrm>
          <a:prstGeom prst="roundRect">
            <a:avLst>
              <a:gd name="adj" fmla="val 747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latin typeface="Bahnschrift SemiBold" panose="020B0502040204020203" pitchFamily="34" charset="0"/>
              </a:rPr>
              <a:t>SGBD</a:t>
            </a:r>
            <a:endParaRPr lang="pt-BR" dirty="0">
              <a:latin typeface="Bahnschrift SemiBold" panose="020B0502040204020203" pitchFamily="34" charset="0"/>
            </a:endParaRPr>
          </a:p>
        </p:txBody>
      </p:sp>
      <p:sp>
        <p:nvSpPr>
          <p:cNvPr id="14" name="Retângulo Arredondado 13"/>
          <p:cNvSpPr/>
          <p:nvPr/>
        </p:nvSpPr>
        <p:spPr>
          <a:xfrm>
            <a:off x="889240" y="2979080"/>
            <a:ext cx="1784476" cy="332296"/>
          </a:xfrm>
          <a:prstGeom prst="roundRect">
            <a:avLst>
              <a:gd name="adj" fmla="val 747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dk1"/>
                </a:solidFill>
                <a:latin typeface="Corbel" panose="020B0503020204020204" pitchFamily="34" charset="0"/>
              </a:rPr>
              <a:t>Razor</a:t>
            </a:r>
            <a:endParaRPr lang="pt-BR" sz="1600" b="1" dirty="0">
              <a:solidFill>
                <a:schemeClr val="tx1"/>
              </a:solidFill>
              <a:latin typeface="Corbel" panose="020B0503020204020204" pitchFamily="34" charset="0"/>
            </a:endParaRPr>
          </a:p>
        </p:txBody>
      </p:sp>
      <p:sp>
        <p:nvSpPr>
          <p:cNvPr id="15" name="Retângulo Arredondado 14"/>
          <p:cNvSpPr/>
          <p:nvPr/>
        </p:nvSpPr>
        <p:spPr>
          <a:xfrm>
            <a:off x="889240" y="3355811"/>
            <a:ext cx="1784476" cy="332296"/>
          </a:xfrm>
          <a:prstGeom prst="roundRect">
            <a:avLst>
              <a:gd name="adj" fmla="val 7472"/>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solidFill>
                <a:latin typeface="Corbel" panose="020B0503020204020204" pitchFamily="34" charset="0"/>
              </a:rPr>
              <a:t>TailwindCSS</a:t>
            </a:r>
            <a:endParaRPr lang="pt-BR" sz="1600" b="1" dirty="0">
              <a:solidFill>
                <a:schemeClr val="tx1"/>
              </a:solidFill>
              <a:latin typeface="Corbel" panose="020B0503020204020204" pitchFamily="34" charset="0"/>
            </a:endParaRPr>
          </a:p>
        </p:txBody>
      </p:sp>
      <p:sp>
        <p:nvSpPr>
          <p:cNvPr id="16" name="Retângulo Arredondado 15"/>
          <p:cNvSpPr/>
          <p:nvPr/>
        </p:nvSpPr>
        <p:spPr>
          <a:xfrm>
            <a:off x="889240" y="3732542"/>
            <a:ext cx="1784476" cy="332296"/>
          </a:xfrm>
          <a:prstGeom prst="roundRect">
            <a:avLst>
              <a:gd name="adj" fmla="val 747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solidFill>
                <a:latin typeface="Corbel" panose="020B0503020204020204" pitchFamily="34" charset="0"/>
              </a:rPr>
              <a:t>jQuery</a:t>
            </a:r>
            <a:endParaRPr lang="pt-BR" sz="1600" b="1" dirty="0">
              <a:solidFill>
                <a:schemeClr val="tx1"/>
              </a:solidFill>
              <a:latin typeface="Corbel" panose="020B0503020204020204" pitchFamily="34" charset="0"/>
            </a:endParaRPr>
          </a:p>
        </p:txBody>
      </p:sp>
      <p:sp>
        <p:nvSpPr>
          <p:cNvPr id="17" name="Retângulo Arredondado 16"/>
          <p:cNvSpPr/>
          <p:nvPr/>
        </p:nvSpPr>
        <p:spPr>
          <a:xfrm>
            <a:off x="2887654" y="2979080"/>
            <a:ext cx="1784476" cy="332296"/>
          </a:xfrm>
          <a:prstGeom prst="roundRect">
            <a:avLst>
              <a:gd name="adj" fmla="val 747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smtClean="0">
                <a:solidFill>
                  <a:schemeClr val="tx1"/>
                </a:solidFill>
                <a:latin typeface="Corbel" panose="020B0503020204020204" pitchFamily="34" charset="0"/>
              </a:rPr>
              <a:t>ASP.Net</a:t>
            </a:r>
            <a:endParaRPr lang="pt-BR" sz="1200" b="1" dirty="0">
              <a:solidFill>
                <a:schemeClr val="tx1"/>
              </a:solidFill>
              <a:latin typeface="Corbel" panose="020B0503020204020204" pitchFamily="34" charset="0"/>
            </a:endParaRPr>
          </a:p>
        </p:txBody>
      </p:sp>
      <p:sp>
        <p:nvSpPr>
          <p:cNvPr id="18" name="Retângulo Arredondado 17"/>
          <p:cNvSpPr/>
          <p:nvPr/>
        </p:nvSpPr>
        <p:spPr>
          <a:xfrm>
            <a:off x="4883674" y="2979080"/>
            <a:ext cx="1784476" cy="332296"/>
          </a:xfrm>
          <a:prstGeom prst="roundRect">
            <a:avLst>
              <a:gd name="adj" fmla="val 747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smtClean="0">
                <a:solidFill>
                  <a:schemeClr val="tx1"/>
                </a:solidFill>
                <a:latin typeface="Corbel" panose="020B0503020204020204" pitchFamily="34" charset="0"/>
              </a:rPr>
              <a:t>SQL Server</a:t>
            </a:r>
            <a:endParaRPr lang="pt-BR" sz="1600" b="1" dirty="0">
              <a:solidFill>
                <a:schemeClr val="tx1"/>
              </a:solidFill>
              <a:latin typeface="Corbel" panose="020B0503020204020204" pitchFamily="34" charset="0"/>
            </a:endParaRPr>
          </a:p>
        </p:txBody>
      </p:sp>
      <p:sp>
        <p:nvSpPr>
          <p:cNvPr id="19" name="Retângulo Arredondado 18"/>
          <p:cNvSpPr/>
          <p:nvPr/>
        </p:nvSpPr>
        <p:spPr>
          <a:xfrm>
            <a:off x="2887654" y="3354788"/>
            <a:ext cx="1784476" cy="332296"/>
          </a:xfrm>
          <a:prstGeom prst="roundRect">
            <a:avLst>
              <a:gd name="adj" fmla="val 7472"/>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smtClean="0">
                <a:solidFill>
                  <a:schemeClr val="tx1"/>
                </a:solidFill>
                <a:latin typeface="Corbel" panose="020B0503020204020204" pitchFamily="34" charset="0"/>
              </a:rPr>
              <a:t>C#</a:t>
            </a:r>
            <a:endParaRPr lang="pt-BR" sz="1200" b="1" dirty="0">
              <a:solidFill>
                <a:schemeClr val="tx1"/>
              </a:solidFill>
              <a:latin typeface="Corbel" panose="020B0503020204020204" pitchFamily="34" charset="0"/>
            </a:endParaRPr>
          </a:p>
        </p:txBody>
      </p:sp>
    </p:spTree>
    <p:extLst>
      <p:ext uri="{BB962C8B-B14F-4D97-AF65-F5344CB8AC3E}">
        <p14:creationId xmlns:p14="http://schemas.microsoft.com/office/powerpoint/2010/main" val="38009176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K</a:t>
            </a:r>
            <a:r>
              <a:rPr lang="pt-BR" sz="2000" dirty="0" smtClean="0">
                <a:latin typeface="Bahnschrift SemiBold" panose="020B0502040204020203" pitchFamily="34" charset="0"/>
              </a:rPr>
              <a:t>anban das atividades</a:t>
            </a:r>
            <a:endParaRPr lang="pt-BR" sz="2000" dirty="0">
              <a:latin typeface="Bahnschrift SemiBold" panose="020B0502040204020203" pitchFamily="34" charset="0"/>
            </a:endParaRPr>
          </a:p>
          <a:p>
            <a:pPr algn="ctr"/>
            <a:r>
              <a:rPr lang="pt-BR" sz="1600" dirty="0">
                <a:latin typeface="Corbel" panose="020B0503020204020204" pitchFamily="34" charset="0"/>
              </a:rPr>
              <a:t>Atualização das atividades que compõem a construção do projeto.</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pic>
        <p:nvPicPr>
          <p:cNvPr id="12" name="Imagem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4201" y="1135830"/>
            <a:ext cx="9003598" cy="5106993"/>
          </a:xfrm>
          <a:prstGeom prst="roundRect">
            <a:avLst>
              <a:gd name="adj" fmla="val 3126"/>
            </a:avLst>
          </a:prstGeom>
          <a:solidFill>
            <a:srgbClr val="FFFFFF">
              <a:shade val="85000"/>
            </a:srgbClr>
          </a:solidFill>
          <a:ln>
            <a:noFill/>
          </a:ln>
          <a:effectLst>
            <a:outerShdw blurRad="190500" sx="101000" sy="101000" algn="ctr" rotWithShape="0">
              <a:prstClr val="black">
                <a:alpha val="20000"/>
              </a:prstClr>
            </a:outerShdw>
            <a:softEdge rad="0"/>
          </a:effectLst>
        </p:spPr>
      </p:pic>
    </p:spTree>
    <p:extLst>
      <p:ext uri="{BB962C8B-B14F-4D97-AF65-F5344CB8AC3E}">
        <p14:creationId xmlns:p14="http://schemas.microsoft.com/office/powerpoint/2010/main" val="627473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DE42A46A-4CDC-99C4-1291-9E4964FB303C}"/>
              </a:ext>
            </a:extLst>
          </p:cNvPr>
          <p:cNvSpPr txBox="1"/>
          <p:nvPr/>
        </p:nvSpPr>
        <p:spPr>
          <a:xfrm>
            <a:off x="805044" y="3318947"/>
            <a:ext cx="3349690" cy="646331"/>
          </a:xfrm>
          <a:prstGeom prst="rect">
            <a:avLst/>
          </a:prstGeom>
          <a:noFill/>
        </p:spPr>
        <p:txBody>
          <a:bodyPr wrap="square" rtlCol="0">
            <a:spAutoFit/>
          </a:bodyPr>
          <a:lstStyle/>
          <a:p>
            <a:r>
              <a:rPr lang="pt-BR" i="1" dirty="0" smtClean="0">
                <a:solidFill>
                  <a:schemeClr val="bg1"/>
                </a:solidFill>
                <a:latin typeface="Corbel" panose="020B0503020204020204" pitchFamily="34" charset="0"/>
              </a:rPr>
              <a:t>Apresentação das Atividades feitas e não feitas.</a:t>
            </a:r>
            <a:endParaRPr lang="pt-BR" i="1" dirty="0">
              <a:solidFill>
                <a:schemeClr val="bg1"/>
              </a:solidFill>
              <a:latin typeface="Corbel" panose="020B0503020204020204" pitchFamily="34" charset="0"/>
            </a:endParaRPr>
          </a:p>
        </p:txBody>
      </p:sp>
      <p:cxnSp>
        <p:nvCxnSpPr>
          <p:cNvPr id="14" name="Conector reto 13">
            <a:extLst>
              <a:ext uri="{FF2B5EF4-FFF2-40B4-BE49-F238E27FC236}">
                <a16:creationId xmlns:a16="http://schemas.microsoft.com/office/drawing/2014/main" id="{6566D5DC-2F82-DCE4-1F25-37220EE305FD}"/>
              </a:ext>
            </a:extLst>
          </p:cNvPr>
          <p:cNvCxnSpPr/>
          <p:nvPr/>
        </p:nvCxnSpPr>
        <p:spPr>
          <a:xfrm>
            <a:off x="876677" y="3314337"/>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773514" y="2205668"/>
            <a:ext cx="3052252" cy="646331"/>
          </a:xfrm>
          <a:prstGeom prst="rect">
            <a:avLst/>
          </a:prstGeom>
          <a:noFill/>
        </p:spPr>
        <p:txBody>
          <a:bodyPr wrap="square" rtlCol="0">
            <a:spAutoFit/>
          </a:bodyPr>
          <a:lstStyle/>
          <a:p>
            <a:r>
              <a:rPr lang="pt-BR" sz="3600" dirty="0" smtClean="0">
                <a:solidFill>
                  <a:schemeClr val="bg1"/>
                </a:solidFill>
                <a:latin typeface="Bahnschrift SemiBold" panose="020B0502040204020203" pitchFamily="34" charset="0"/>
              </a:rPr>
              <a:t>Entrega </a:t>
            </a:r>
            <a:r>
              <a:rPr lang="pt-BR" sz="3600" dirty="0" smtClean="0">
                <a:solidFill>
                  <a:schemeClr val="bg1"/>
                </a:solidFill>
                <a:latin typeface="Bahnschrift SemiBold" panose="020B0502040204020203" pitchFamily="34" charset="0"/>
              </a:rPr>
              <a:t>Final</a:t>
            </a:r>
            <a:endParaRPr lang="pt-BR" sz="1600" dirty="0" smtClean="0">
              <a:solidFill>
                <a:schemeClr val="bg1"/>
              </a:solidFill>
              <a:latin typeface="Bahnschrift SemiBold" panose="020B0502040204020203" pitchFamily="34" charset="0"/>
            </a:endParaRPr>
          </a:p>
        </p:txBody>
      </p:sp>
      <p:sp>
        <p:nvSpPr>
          <p:cNvPr id="16" name="CaixaDeTexto 15"/>
          <p:cNvSpPr txBox="1"/>
          <p:nvPr/>
        </p:nvSpPr>
        <p:spPr>
          <a:xfrm>
            <a:off x="826064" y="2960562"/>
            <a:ext cx="1986441" cy="369332"/>
          </a:xfrm>
          <a:prstGeom prst="rect">
            <a:avLst/>
          </a:prstGeom>
          <a:noFill/>
        </p:spPr>
        <p:txBody>
          <a:bodyPr wrap="none" rtlCol="0">
            <a:spAutoFit/>
          </a:bodyPr>
          <a:lstStyle/>
          <a:p>
            <a:r>
              <a:rPr lang="pt-BR" dirty="0" smtClean="0">
                <a:solidFill>
                  <a:schemeClr val="bg1"/>
                </a:solidFill>
                <a:latin typeface="Bahnschrift SemiBold" panose="020B0502040204020203" pitchFamily="34" charset="0"/>
              </a:rPr>
              <a:t>25 </a:t>
            </a:r>
            <a:r>
              <a:rPr lang="pt-BR" dirty="0" smtClean="0">
                <a:solidFill>
                  <a:schemeClr val="bg1"/>
                </a:solidFill>
                <a:latin typeface="Bahnschrift SemiBold" panose="020B0502040204020203" pitchFamily="34" charset="0"/>
              </a:rPr>
              <a:t>de </a:t>
            </a:r>
            <a:r>
              <a:rPr lang="pt-BR" dirty="0" smtClean="0">
                <a:solidFill>
                  <a:schemeClr val="bg1"/>
                </a:solidFill>
                <a:latin typeface="Bahnschrift SemiBold" panose="020B0502040204020203" pitchFamily="34" charset="0"/>
              </a:rPr>
              <a:t>Junho </a:t>
            </a:r>
            <a:r>
              <a:rPr lang="pt-BR" dirty="0" smtClean="0">
                <a:solidFill>
                  <a:schemeClr val="bg1"/>
                </a:solidFill>
                <a:latin typeface="Bahnschrift SemiBold" panose="020B0502040204020203" pitchFamily="34" charset="0"/>
              </a:rPr>
              <a:t>2024</a:t>
            </a:r>
            <a:endParaRPr lang="pt-BR" b="1"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52417334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615553"/>
          </a:xfrm>
          <a:prstGeom prst="rect">
            <a:avLst/>
          </a:prstGeom>
          <a:noFill/>
        </p:spPr>
        <p:txBody>
          <a:bodyPr wrap="square" rtlCol="0">
            <a:spAutoFit/>
          </a:bodyPr>
          <a:lstStyle/>
          <a:p>
            <a:pPr algn="ctr"/>
            <a:r>
              <a:rPr lang="pt-BR" b="1" dirty="0"/>
              <a:t>D</a:t>
            </a:r>
            <a:r>
              <a:rPr lang="pt-BR" b="1" dirty="0" smtClean="0"/>
              <a:t>iagrama </a:t>
            </a:r>
            <a:r>
              <a:rPr lang="pt-BR" b="1" dirty="0"/>
              <a:t>entidade relacionamento</a:t>
            </a:r>
            <a:endParaRPr lang="pt-BR" sz="2000" dirty="0">
              <a:latin typeface="Bahnschrift SemiBold" panose="020B0502040204020203" pitchFamily="34" charset="0"/>
            </a:endParaRPr>
          </a:p>
          <a:p>
            <a:pPr algn="ctr"/>
            <a:r>
              <a:rPr lang="pt-BR" sz="1600" dirty="0" smtClean="0">
                <a:latin typeface="Corbel" panose="020B0503020204020204" pitchFamily="34" charset="0"/>
              </a:rPr>
              <a:t>Modelo contendo as tabelas do sistema e suas relações. </a:t>
            </a:r>
            <a:endParaRPr lang="pt-BR" sz="1600" dirty="0">
              <a:latin typeface="Corbel" panose="020B0503020204020204"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pic>
        <p:nvPicPr>
          <p:cNvPr id="8" name="Imagem 7"/>
          <p:cNvPicPr>
            <a:picLocks noChangeAspect="1"/>
          </p:cNvPicPr>
          <p:nvPr/>
        </p:nvPicPr>
        <p:blipFill>
          <a:blip r:embed="rId3"/>
          <a:stretch>
            <a:fillRect/>
          </a:stretch>
        </p:blipFill>
        <p:spPr>
          <a:xfrm>
            <a:off x="3327661" y="1074415"/>
            <a:ext cx="5536678" cy="4937503"/>
          </a:xfrm>
          <a:prstGeom prst="roundRect">
            <a:avLst>
              <a:gd name="adj" fmla="val 1569"/>
            </a:avLst>
          </a:prstGeom>
          <a:solidFill>
            <a:srgbClr val="FFFFFF">
              <a:shade val="85000"/>
            </a:srgbClr>
          </a:solidFill>
          <a:ln>
            <a:solidFill>
              <a:schemeClr val="bg1">
                <a:lumMod val="50000"/>
              </a:schemeClr>
            </a:solidFill>
          </a:ln>
          <a:effectLst/>
        </p:spPr>
      </p:pic>
    </p:spTree>
    <p:extLst>
      <p:ext uri="{BB962C8B-B14F-4D97-AF65-F5344CB8AC3E}">
        <p14:creationId xmlns:p14="http://schemas.microsoft.com/office/powerpoint/2010/main" val="3373017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615553"/>
          </a:xfrm>
          <a:prstGeom prst="rect">
            <a:avLst/>
          </a:prstGeom>
          <a:noFill/>
        </p:spPr>
        <p:txBody>
          <a:bodyPr wrap="square" rtlCol="0">
            <a:spAutoFit/>
          </a:bodyPr>
          <a:lstStyle/>
          <a:p>
            <a:pPr algn="ctr"/>
            <a:r>
              <a:rPr lang="pt-BR" b="1" dirty="0"/>
              <a:t>D</a:t>
            </a:r>
            <a:r>
              <a:rPr lang="pt-BR" b="1" dirty="0" smtClean="0"/>
              <a:t>iagrama </a:t>
            </a:r>
            <a:r>
              <a:rPr lang="pt-BR" b="1" dirty="0"/>
              <a:t>entidade relacionamento</a:t>
            </a:r>
            <a:endParaRPr lang="pt-BR" sz="2000" dirty="0">
              <a:latin typeface="Bahnschrift SemiBold" panose="020B0502040204020203" pitchFamily="34" charset="0"/>
            </a:endParaRPr>
          </a:p>
          <a:p>
            <a:pPr algn="ctr"/>
            <a:r>
              <a:rPr lang="pt-BR" sz="1600" dirty="0" smtClean="0">
                <a:latin typeface="Corbel" panose="020B0503020204020204" pitchFamily="34" charset="0"/>
              </a:rPr>
              <a:t>Modelo contendo as tabelas do sistema e suas relações. </a:t>
            </a:r>
            <a:endParaRPr lang="pt-BR" sz="1600" dirty="0">
              <a:latin typeface="Corbel" panose="020B0503020204020204"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pic>
        <p:nvPicPr>
          <p:cNvPr id="9" name="Imagem 8"/>
          <p:cNvPicPr>
            <a:picLocks noChangeAspect="1"/>
          </p:cNvPicPr>
          <p:nvPr/>
        </p:nvPicPr>
        <p:blipFill>
          <a:blip r:embed="rId3"/>
          <a:stretch>
            <a:fillRect/>
          </a:stretch>
        </p:blipFill>
        <p:spPr>
          <a:xfrm>
            <a:off x="2243265" y="986070"/>
            <a:ext cx="7705470" cy="5082907"/>
          </a:xfrm>
          <a:prstGeom prst="roundRect">
            <a:avLst>
              <a:gd name="adj" fmla="val 323"/>
            </a:avLst>
          </a:prstGeom>
          <a:solidFill>
            <a:srgbClr val="FFFFFF">
              <a:shade val="85000"/>
            </a:srgbClr>
          </a:solidFill>
          <a:ln>
            <a:solidFill>
              <a:schemeClr val="bg1">
                <a:lumMod val="50000"/>
              </a:schemeClr>
            </a:solidFill>
          </a:ln>
          <a:effectLst/>
        </p:spPr>
      </p:pic>
    </p:spTree>
    <p:extLst>
      <p:ext uri="{BB962C8B-B14F-4D97-AF65-F5344CB8AC3E}">
        <p14:creationId xmlns:p14="http://schemas.microsoft.com/office/powerpoint/2010/main" val="3553761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615553"/>
          </a:xfrm>
          <a:prstGeom prst="rect">
            <a:avLst/>
          </a:prstGeom>
          <a:noFill/>
        </p:spPr>
        <p:txBody>
          <a:bodyPr wrap="square" rtlCol="0">
            <a:spAutoFit/>
          </a:bodyPr>
          <a:lstStyle/>
          <a:p>
            <a:pPr algn="ctr"/>
            <a:r>
              <a:rPr lang="pt-BR" b="1" dirty="0"/>
              <a:t>D</a:t>
            </a:r>
            <a:r>
              <a:rPr lang="pt-BR" b="1" dirty="0" smtClean="0"/>
              <a:t>iagrama </a:t>
            </a:r>
            <a:r>
              <a:rPr lang="pt-BR" b="1" dirty="0"/>
              <a:t>entidade relacionamento</a:t>
            </a:r>
            <a:endParaRPr lang="pt-BR" sz="2000" dirty="0">
              <a:latin typeface="Bahnschrift SemiBold" panose="020B0502040204020203" pitchFamily="34" charset="0"/>
            </a:endParaRPr>
          </a:p>
          <a:p>
            <a:pPr algn="ctr"/>
            <a:r>
              <a:rPr lang="pt-BR" sz="1600" dirty="0" smtClean="0">
                <a:latin typeface="Corbel" panose="020B0503020204020204" pitchFamily="34" charset="0"/>
              </a:rPr>
              <a:t>Modelo contendo as tabelas do sistema e suas relações. </a:t>
            </a:r>
            <a:endParaRPr lang="pt-BR" sz="1600" dirty="0">
              <a:latin typeface="Corbel" panose="020B0503020204020204"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pic>
        <p:nvPicPr>
          <p:cNvPr id="2" name="Imagem 1"/>
          <p:cNvPicPr>
            <a:picLocks noChangeAspect="1"/>
          </p:cNvPicPr>
          <p:nvPr/>
        </p:nvPicPr>
        <p:blipFill>
          <a:blip r:embed="rId3"/>
          <a:stretch>
            <a:fillRect/>
          </a:stretch>
        </p:blipFill>
        <p:spPr>
          <a:xfrm>
            <a:off x="1265657" y="1124226"/>
            <a:ext cx="9660685" cy="5088910"/>
          </a:xfrm>
          <a:prstGeom prst="roundRect">
            <a:avLst>
              <a:gd name="adj" fmla="val 1779"/>
            </a:avLst>
          </a:prstGeom>
          <a:solidFill>
            <a:srgbClr val="FFFFFF">
              <a:shade val="85000"/>
            </a:srgbClr>
          </a:solidFill>
          <a:ln>
            <a:solidFill>
              <a:schemeClr val="bg1">
                <a:lumMod val="50000"/>
              </a:schemeClr>
            </a:solidFill>
          </a:ln>
          <a:effectLst/>
        </p:spPr>
      </p:pic>
    </p:spTree>
    <p:extLst>
      <p:ext uri="{BB962C8B-B14F-4D97-AF65-F5344CB8AC3E}">
        <p14:creationId xmlns:p14="http://schemas.microsoft.com/office/powerpoint/2010/main" val="1182818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584775"/>
          </a:xfrm>
          <a:prstGeom prst="rect">
            <a:avLst/>
          </a:prstGeom>
          <a:noFill/>
        </p:spPr>
        <p:txBody>
          <a:bodyPr wrap="square" rtlCol="0">
            <a:spAutoFit/>
          </a:bodyPr>
          <a:lstStyle/>
          <a:p>
            <a:pPr algn="ctr"/>
            <a:r>
              <a:rPr lang="pt-BR" b="1" dirty="0" smtClean="0"/>
              <a:t>Requisitos</a:t>
            </a:r>
            <a:endParaRPr lang="pt-BR" sz="2000" dirty="0">
              <a:latin typeface="Bahnschrift SemiBold" panose="020B0502040204020203" pitchFamily="34" charset="0"/>
            </a:endParaRPr>
          </a:p>
          <a:p>
            <a:pPr algn="ctr"/>
            <a:r>
              <a:rPr lang="pt-BR" sz="1400" dirty="0"/>
              <a:t>Lista de requisitos funcionais e não funcionais e regras de negócios, feitos e não feitos.</a:t>
            </a:r>
            <a:r>
              <a:rPr lang="pt-BR" sz="1200" dirty="0" smtClean="0">
                <a:latin typeface="Corbel" panose="020B0503020204020204" pitchFamily="34" charset="0"/>
              </a:rPr>
              <a:t>   </a:t>
            </a:r>
            <a:endParaRPr lang="pt-BR" sz="1200" dirty="0">
              <a:latin typeface="Corbel" panose="020B0503020204020204"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pic>
        <p:nvPicPr>
          <p:cNvPr id="2" name="Imagem 1"/>
          <p:cNvPicPr>
            <a:picLocks noChangeAspect="1"/>
          </p:cNvPicPr>
          <p:nvPr/>
        </p:nvPicPr>
        <p:blipFill>
          <a:blip r:embed="rId3"/>
          <a:stretch>
            <a:fillRect/>
          </a:stretch>
        </p:blipFill>
        <p:spPr>
          <a:xfrm>
            <a:off x="509085" y="1543202"/>
            <a:ext cx="5516999" cy="2395954"/>
          </a:xfrm>
          <a:prstGeom prst="rect">
            <a:avLst/>
          </a:prstGeom>
        </p:spPr>
      </p:pic>
      <p:pic>
        <p:nvPicPr>
          <p:cNvPr id="3" name="Imagem 2"/>
          <p:cNvPicPr>
            <a:picLocks noChangeAspect="1"/>
          </p:cNvPicPr>
          <p:nvPr/>
        </p:nvPicPr>
        <p:blipFill>
          <a:blip r:embed="rId4"/>
          <a:stretch>
            <a:fillRect/>
          </a:stretch>
        </p:blipFill>
        <p:spPr>
          <a:xfrm>
            <a:off x="295370" y="1047550"/>
            <a:ext cx="2972215" cy="381053"/>
          </a:xfrm>
          <a:prstGeom prst="rect">
            <a:avLst/>
          </a:prstGeom>
        </p:spPr>
      </p:pic>
      <p:pic>
        <p:nvPicPr>
          <p:cNvPr id="7" name="Imagem 6"/>
          <p:cNvPicPr>
            <a:picLocks noChangeAspect="1"/>
          </p:cNvPicPr>
          <p:nvPr/>
        </p:nvPicPr>
        <p:blipFill>
          <a:blip r:embed="rId5"/>
          <a:stretch>
            <a:fillRect/>
          </a:stretch>
        </p:blipFill>
        <p:spPr>
          <a:xfrm>
            <a:off x="6096000" y="2567758"/>
            <a:ext cx="5736321" cy="3352395"/>
          </a:xfrm>
          <a:prstGeom prst="rect">
            <a:avLst/>
          </a:prstGeom>
        </p:spPr>
      </p:pic>
    </p:spTree>
    <p:extLst>
      <p:ext uri="{BB962C8B-B14F-4D97-AF65-F5344CB8AC3E}">
        <p14:creationId xmlns:p14="http://schemas.microsoft.com/office/powerpoint/2010/main" val="10852459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584775"/>
          </a:xfrm>
          <a:prstGeom prst="rect">
            <a:avLst/>
          </a:prstGeom>
          <a:noFill/>
        </p:spPr>
        <p:txBody>
          <a:bodyPr wrap="square" rtlCol="0">
            <a:spAutoFit/>
          </a:bodyPr>
          <a:lstStyle/>
          <a:p>
            <a:pPr algn="ctr"/>
            <a:r>
              <a:rPr lang="pt-BR" b="1" dirty="0" smtClean="0"/>
              <a:t>Requisitos</a:t>
            </a:r>
            <a:endParaRPr lang="pt-BR" sz="2000" dirty="0">
              <a:latin typeface="Bahnschrift SemiBold" panose="020B0502040204020203" pitchFamily="34" charset="0"/>
            </a:endParaRPr>
          </a:p>
          <a:p>
            <a:pPr algn="ctr"/>
            <a:r>
              <a:rPr lang="pt-BR" sz="1400" dirty="0"/>
              <a:t>Lista de requisitos funcionais e não funcionais e regras de negócios, feitos e não feitos.</a:t>
            </a:r>
            <a:r>
              <a:rPr lang="pt-BR" sz="1200" dirty="0" smtClean="0">
                <a:latin typeface="Corbel" panose="020B0503020204020204" pitchFamily="34" charset="0"/>
              </a:rPr>
              <a:t>   </a:t>
            </a:r>
            <a:endParaRPr lang="pt-BR" sz="1200" dirty="0">
              <a:latin typeface="Corbel" panose="020B0503020204020204"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pic>
        <p:nvPicPr>
          <p:cNvPr id="3" name="Imagem 2"/>
          <p:cNvPicPr>
            <a:picLocks noChangeAspect="1"/>
          </p:cNvPicPr>
          <p:nvPr/>
        </p:nvPicPr>
        <p:blipFill>
          <a:blip r:embed="rId3"/>
          <a:stretch>
            <a:fillRect/>
          </a:stretch>
        </p:blipFill>
        <p:spPr>
          <a:xfrm>
            <a:off x="295370" y="1047550"/>
            <a:ext cx="2972215" cy="381053"/>
          </a:xfrm>
          <a:prstGeom prst="rect">
            <a:avLst/>
          </a:prstGeom>
        </p:spPr>
      </p:pic>
      <p:pic>
        <p:nvPicPr>
          <p:cNvPr id="8" name="Imagem 7"/>
          <p:cNvPicPr>
            <a:picLocks noChangeAspect="1"/>
          </p:cNvPicPr>
          <p:nvPr/>
        </p:nvPicPr>
        <p:blipFill>
          <a:blip r:embed="rId4"/>
          <a:stretch>
            <a:fillRect/>
          </a:stretch>
        </p:blipFill>
        <p:spPr>
          <a:xfrm>
            <a:off x="318110" y="1543202"/>
            <a:ext cx="4600688" cy="3748462"/>
          </a:xfrm>
          <a:prstGeom prst="rect">
            <a:avLst/>
          </a:prstGeom>
        </p:spPr>
      </p:pic>
      <p:pic>
        <p:nvPicPr>
          <p:cNvPr id="9" name="Imagem 8"/>
          <p:cNvPicPr>
            <a:picLocks noChangeAspect="1"/>
          </p:cNvPicPr>
          <p:nvPr/>
        </p:nvPicPr>
        <p:blipFill>
          <a:blip r:embed="rId5"/>
          <a:stretch>
            <a:fillRect/>
          </a:stretch>
        </p:blipFill>
        <p:spPr>
          <a:xfrm>
            <a:off x="5247813" y="1817009"/>
            <a:ext cx="6611273" cy="3200847"/>
          </a:xfrm>
          <a:prstGeom prst="rect">
            <a:avLst/>
          </a:prstGeom>
        </p:spPr>
      </p:pic>
    </p:spTree>
    <p:extLst>
      <p:ext uri="{BB962C8B-B14F-4D97-AF65-F5344CB8AC3E}">
        <p14:creationId xmlns:p14="http://schemas.microsoft.com/office/powerpoint/2010/main" val="1430826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584775"/>
          </a:xfrm>
          <a:prstGeom prst="rect">
            <a:avLst/>
          </a:prstGeom>
          <a:noFill/>
        </p:spPr>
        <p:txBody>
          <a:bodyPr wrap="square" rtlCol="0">
            <a:spAutoFit/>
          </a:bodyPr>
          <a:lstStyle/>
          <a:p>
            <a:pPr algn="ctr"/>
            <a:r>
              <a:rPr lang="pt-BR" b="1" dirty="0" smtClean="0"/>
              <a:t>Requisitos</a:t>
            </a:r>
            <a:endParaRPr lang="pt-BR" sz="2000" dirty="0">
              <a:latin typeface="Bahnschrift SemiBold" panose="020B0502040204020203" pitchFamily="34" charset="0"/>
            </a:endParaRPr>
          </a:p>
          <a:p>
            <a:pPr algn="ctr"/>
            <a:r>
              <a:rPr lang="pt-BR" sz="1400" dirty="0"/>
              <a:t>Lista de requisitos funcionais e não funcionais e regras de negócios, feitos e não feitos.</a:t>
            </a:r>
            <a:r>
              <a:rPr lang="pt-BR" sz="1200" dirty="0" smtClean="0">
                <a:latin typeface="Corbel" panose="020B0503020204020204" pitchFamily="34" charset="0"/>
              </a:rPr>
              <a:t>   </a:t>
            </a:r>
            <a:endParaRPr lang="pt-BR" sz="1200" dirty="0">
              <a:latin typeface="Corbel" panose="020B0503020204020204"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pic>
        <p:nvPicPr>
          <p:cNvPr id="3" name="Imagem 2"/>
          <p:cNvPicPr>
            <a:picLocks noChangeAspect="1"/>
          </p:cNvPicPr>
          <p:nvPr/>
        </p:nvPicPr>
        <p:blipFill>
          <a:blip r:embed="rId3"/>
          <a:stretch>
            <a:fillRect/>
          </a:stretch>
        </p:blipFill>
        <p:spPr>
          <a:xfrm>
            <a:off x="295370" y="1047550"/>
            <a:ext cx="2972215" cy="381053"/>
          </a:xfrm>
          <a:prstGeom prst="rect">
            <a:avLst/>
          </a:prstGeom>
        </p:spPr>
      </p:pic>
      <p:pic>
        <p:nvPicPr>
          <p:cNvPr id="8" name="Imagem 7"/>
          <p:cNvPicPr>
            <a:picLocks noChangeAspect="1"/>
          </p:cNvPicPr>
          <p:nvPr/>
        </p:nvPicPr>
        <p:blipFill>
          <a:blip r:embed="rId4"/>
          <a:stretch>
            <a:fillRect/>
          </a:stretch>
        </p:blipFill>
        <p:spPr>
          <a:xfrm>
            <a:off x="295370" y="1543202"/>
            <a:ext cx="4600688" cy="3748462"/>
          </a:xfrm>
          <a:prstGeom prst="rect">
            <a:avLst/>
          </a:prstGeom>
        </p:spPr>
      </p:pic>
      <p:pic>
        <p:nvPicPr>
          <p:cNvPr id="9" name="Imagem 8"/>
          <p:cNvPicPr>
            <a:picLocks noChangeAspect="1"/>
          </p:cNvPicPr>
          <p:nvPr/>
        </p:nvPicPr>
        <p:blipFill>
          <a:blip r:embed="rId5"/>
          <a:stretch>
            <a:fillRect/>
          </a:stretch>
        </p:blipFill>
        <p:spPr>
          <a:xfrm>
            <a:off x="5631837" y="1377158"/>
            <a:ext cx="5436213" cy="2631942"/>
          </a:xfrm>
          <a:prstGeom prst="rect">
            <a:avLst/>
          </a:prstGeom>
        </p:spPr>
      </p:pic>
      <p:pic>
        <p:nvPicPr>
          <p:cNvPr id="2" name="Imagem 1"/>
          <p:cNvPicPr>
            <a:picLocks noChangeAspect="1"/>
          </p:cNvPicPr>
          <p:nvPr/>
        </p:nvPicPr>
        <p:blipFill>
          <a:blip r:embed="rId6"/>
          <a:stretch>
            <a:fillRect/>
          </a:stretch>
        </p:blipFill>
        <p:spPr>
          <a:xfrm>
            <a:off x="5631837" y="4009100"/>
            <a:ext cx="5440216" cy="1693725"/>
          </a:xfrm>
          <a:prstGeom prst="rect">
            <a:avLst/>
          </a:prstGeom>
        </p:spPr>
      </p:pic>
    </p:spTree>
    <p:extLst>
      <p:ext uri="{BB962C8B-B14F-4D97-AF65-F5344CB8AC3E}">
        <p14:creationId xmlns:p14="http://schemas.microsoft.com/office/powerpoint/2010/main" val="2743896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584775"/>
          </a:xfrm>
          <a:prstGeom prst="rect">
            <a:avLst/>
          </a:prstGeom>
          <a:noFill/>
        </p:spPr>
        <p:txBody>
          <a:bodyPr wrap="square" rtlCol="0">
            <a:spAutoFit/>
          </a:bodyPr>
          <a:lstStyle/>
          <a:p>
            <a:pPr algn="ctr"/>
            <a:r>
              <a:rPr lang="pt-BR" b="1" dirty="0" smtClean="0"/>
              <a:t>Requisitos</a:t>
            </a:r>
            <a:endParaRPr lang="pt-BR" sz="2000" dirty="0">
              <a:latin typeface="Bahnschrift SemiBold" panose="020B0502040204020203" pitchFamily="34" charset="0"/>
            </a:endParaRPr>
          </a:p>
          <a:p>
            <a:pPr algn="ctr"/>
            <a:r>
              <a:rPr lang="pt-BR" sz="1400" dirty="0"/>
              <a:t>Lista de requisitos funcionais e não funcionais e regras de negócios, feitos e não feitos.</a:t>
            </a:r>
            <a:r>
              <a:rPr lang="pt-BR" sz="1200" dirty="0" smtClean="0">
                <a:latin typeface="Corbel" panose="020B0503020204020204" pitchFamily="34" charset="0"/>
              </a:rPr>
              <a:t>   </a:t>
            </a:r>
            <a:endParaRPr lang="pt-BR" sz="1200" dirty="0">
              <a:latin typeface="Corbel" panose="020B0503020204020204"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pic>
        <p:nvPicPr>
          <p:cNvPr id="3" name="Imagem 2"/>
          <p:cNvPicPr>
            <a:picLocks noChangeAspect="1"/>
          </p:cNvPicPr>
          <p:nvPr/>
        </p:nvPicPr>
        <p:blipFill>
          <a:blip r:embed="rId3"/>
          <a:stretch>
            <a:fillRect/>
          </a:stretch>
        </p:blipFill>
        <p:spPr>
          <a:xfrm>
            <a:off x="295370" y="1047550"/>
            <a:ext cx="2972215" cy="381053"/>
          </a:xfrm>
          <a:prstGeom prst="rect">
            <a:avLst/>
          </a:prstGeom>
        </p:spPr>
      </p:pic>
      <p:pic>
        <p:nvPicPr>
          <p:cNvPr id="7" name="Imagem 6"/>
          <p:cNvPicPr>
            <a:picLocks noChangeAspect="1"/>
          </p:cNvPicPr>
          <p:nvPr/>
        </p:nvPicPr>
        <p:blipFill>
          <a:blip r:embed="rId4"/>
          <a:stretch>
            <a:fillRect/>
          </a:stretch>
        </p:blipFill>
        <p:spPr>
          <a:xfrm>
            <a:off x="295370" y="1543202"/>
            <a:ext cx="6630325" cy="2819794"/>
          </a:xfrm>
          <a:prstGeom prst="rect">
            <a:avLst/>
          </a:prstGeom>
        </p:spPr>
      </p:pic>
    </p:spTree>
    <p:extLst>
      <p:ext uri="{BB962C8B-B14F-4D97-AF65-F5344CB8AC3E}">
        <p14:creationId xmlns:p14="http://schemas.microsoft.com/office/powerpoint/2010/main" val="337490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584775"/>
          </a:xfrm>
          <a:prstGeom prst="rect">
            <a:avLst/>
          </a:prstGeom>
          <a:noFill/>
        </p:spPr>
        <p:txBody>
          <a:bodyPr wrap="square" rtlCol="0">
            <a:spAutoFit/>
          </a:bodyPr>
          <a:lstStyle/>
          <a:p>
            <a:pPr algn="ctr"/>
            <a:r>
              <a:rPr lang="pt-BR" b="1" dirty="0" smtClean="0"/>
              <a:t>Requisitos</a:t>
            </a:r>
            <a:endParaRPr lang="pt-BR" sz="2000" dirty="0">
              <a:latin typeface="Bahnschrift SemiBold" panose="020B0502040204020203" pitchFamily="34" charset="0"/>
            </a:endParaRPr>
          </a:p>
          <a:p>
            <a:pPr algn="ctr"/>
            <a:r>
              <a:rPr lang="pt-BR" sz="1400" dirty="0"/>
              <a:t>Lista de requisitos funcionais e não funcionais e regras de negócios, feitos e não feitos.</a:t>
            </a:r>
            <a:r>
              <a:rPr lang="pt-BR" sz="1200" dirty="0" smtClean="0">
                <a:latin typeface="Corbel" panose="020B0503020204020204" pitchFamily="34" charset="0"/>
              </a:rPr>
              <a:t>   </a:t>
            </a:r>
            <a:endParaRPr lang="pt-BR" sz="1200" dirty="0">
              <a:latin typeface="Corbel" panose="020B0503020204020204"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pic>
        <p:nvPicPr>
          <p:cNvPr id="2" name="Imagem 1"/>
          <p:cNvPicPr>
            <a:picLocks noChangeAspect="1"/>
          </p:cNvPicPr>
          <p:nvPr/>
        </p:nvPicPr>
        <p:blipFill>
          <a:blip r:embed="rId3"/>
          <a:stretch>
            <a:fillRect/>
          </a:stretch>
        </p:blipFill>
        <p:spPr>
          <a:xfrm>
            <a:off x="174949" y="1025359"/>
            <a:ext cx="3438431" cy="435691"/>
          </a:xfrm>
          <a:prstGeom prst="rect">
            <a:avLst/>
          </a:prstGeom>
        </p:spPr>
      </p:pic>
      <p:pic>
        <p:nvPicPr>
          <p:cNvPr id="9" name="Imagem 8"/>
          <p:cNvPicPr>
            <a:picLocks noChangeAspect="1"/>
          </p:cNvPicPr>
          <p:nvPr/>
        </p:nvPicPr>
        <p:blipFill>
          <a:blip r:embed="rId4"/>
          <a:stretch>
            <a:fillRect/>
          </a:stretch>
        </p:blipFill>
        <p:spPr>
          <a:xfrm>
            <a:off x="3532784" y="1461050"/>
            <a:ext cx="5126432" cy="4636787"/>
          </a:xfrm>
          <a:prstGeom prst="rect">
            <a:avLst/>
          </a:prstGeom>
        </p:spPr>
      </p:pic>
    </p:spTree>
    <p:extLst>
      <p:ext uri="{BB962C8B-B14F-4D97-AF65-F5344CB8AC3E}">
        <p14:creationId xmlns:p14="http://schemas.microsoft.com/office/powerpoint/2010/main" val="1612316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DE42A46A-4CDC-99C4-1291-9E4964FB303C}"/>
              </a:ext>
            </a:extLst>
          </p:cNvPr>
          <p:cNvSpPr txBox="1"/>
          <p:nvPr/>
        </p:nvSpPr>
        <p:spPr>
          <a:xfrm>
            <a:off x="805044" y="3318947"/>
            <a:ext cx="3349690" cy="369332"/>
          </a:xfrm>
          <a:prstGeom prst="rect">
            <a:avLst/>
          </a:prstGeom>
          <a:noFill/>
        </p:spPr>
        <p:txBody>
          <a:bodyPr wrap="square" rtlCol="0">
            <a:spAutoFit/>
          </a:bodyPr>
          <a:lstStyle/>
          <a:p>
            <a:r>
              <a:rPr lang="pt-BR" i="1" dirty="0" smtClean="0">
                <a:solidFill>
                  <a:schemeClr val="bg1"/>
                </a:solidFill>
                <a:latin typeface="Corbel" panose="020B0503020204020204" pitchFamily="34" charset="0"/>
              </a:rPr>
              <a:t>Apresentação do projeto.</a:t>
            </a:r>
            <a:endParaRPr lang="pt-BR" i="1" dirty="0">
              <a:solidFill>
                <a:schemeClr val="bg1"/>
              </a:solidFill>
              <a:latin typeface="Corbel" panose="020B0503020204020204" pitchFamily="34" charset="0"/>
            </a:endParaRPr>
          </a:p>
        </p:txBody>
      </p:sp>
      <p:cxnSp>
        <p:nvCxnSpPr>
          <p:cNvPr id="14" name="Conector reto 13">
            <a:extLst>
              <a:ext uri="{FF2B5EF4-FFF2-40B4-BE49-F238E27FC236}">
                <a16:creationId xmlns:a16="http://schemas.microsoft.com/office/drawing/2014/main" id="{6566D5DC-2F82-DCE4-1F25-37220EE305FD}"/>
              </a:ext>
            </a:extLst>
          </p:cNvPr>
          <p:cNvCxnSpPr/>
          <p:nvPr/>
        </p:nvCxnSpPr>
        <p:spPr>
          <a:xfrm>
            <a:off x="876677" y="3314337"/>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773514" y="2205668"/>
            <a:ext cx="2720617" cy="830997"/>
          </a:xfrm>
          <a:prstGeom prst="rect">
            <a:avLst/>
          </a:prstGeom>
          <a:noFill/>
        </p:spPr>
        <p:txBody>
          <a:bodyPr wrap="none" rtlCol="0">
            <a:spAutoFit/>
          </a:bodyPr>
          <a:lstStyle/>
          <a:p>
            <a:r>
              <a:rPr lang="pt-BR" sz="4800" dirty="0" smtClean="0">
                <a:solidFill>
                  <a:schemeClr val="bg1"/>
                </a:solidFill>
                <a:latin typeface="Bahnschrift SemiBold" panose="020B0502040204020203" pitchFamily="34" charset="0"/>
              </a:rPr>
              <a:t>Entrega 1</a:t>
            </a:r>
            <a:endParaRPr lang="pt-BR" sz="2400" dirty="0" smtClean="0">
              <a:solidFill>
                <a:schemeClr val="bg1"/>
              </a:solidFill>
              <a:latin typeface="Bahnschrift SemiBold" panose="020B0502040204020203" pitchFamily="34" charset="0"/>
            </a:endParaRPr>
          </a:p>
        </p:txBody>
      </p:sp>
      <p:sp>
        <p:nvSpPr>
          <p:cNvPr id="16" name="CaixaDeTexto 15"/>
          <p:cNvSpPr txBox="1"/>
          <p:nvPr/>
        </p:nvSpPr>
        <p:spPr>
          <a:xfrm>
            <a:off x="826064" y="2960562"/>
            <a:ext cx="2343911" cy="369332"/>
          </a:xfrm>
          <a:prstGeom prst="rect">
            <a:avLst/>
          </a:prstGeom>
          <a:noFill/>
        </p:spPr>
        <p:txBody>
          <a:bodyPr wrap="none" rtlCol="0">
            <a:spAutoFit/>
          </a:bodyPr>
          <a:lstStyle/>
          <a:p>
            <a:r>
              <a:rPr lang="pt-BR" dirty="0" smtClean="0">
                <a:solidFill>
                  <a:schemeClr val="bg1"/>
                </a:solidFill>
                <a:latin typeface="Bahnschrift SemiBold" panose="020B0502040204020203" pitchFamily="34" charset="0"/>
              </a:rPr>
              <a:t>27 de Fevereiro 2024</a:t>
            </a:r>
            <a:endParaRPr lang="pt-BR" b="1"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3692593795"/>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584775"/>
          </a:xfrm>
          <a:prstGeom prst="rect">
            <a:avLst/>
          </a:prstGeom>
          <a:noFill/>
        </p:spPr>
        <p:txBody>
          <a:bodyPr wrap="square" rtlCol="0">
            <a:spAutoFit/>
          </a:bodyPr>
          <a:lstStyle/>
          <a:p>
            <a:pPr algn="ctr"/>
            <a:r>
              <a:rPr lang="pt-BR" b="1" dirty="0" smtClean="0"/>
              <a:t>Requisitos</a:t>
            </a:r>
            <a:endParaRPr lang="pt-BR" sz="2000" dirty="0">
              <a:latin typeface="Bahnschrift SemiBold" panose="020B0502040204020203" pitchFamily="34" charset="0"/>
            </a:endParaRPr>
          </a:p>
          <a:p>
            <a:pPr algn="ctr"/>
            <a:r>
              <a:rPr lang="pt-BR" sz="1400" dirty="0"/>
              <a:t>Lista de requisitos funcionais e não funcionais e regras de negócios, feitos e não feitos.</a:t>
            </a:r>
            <a:r>
              <a:rPr lang="pt-BR" sz="1200" dirty="0" smtClean="0">
                <a:latin typeface="Corbel" panose="020B0503020204020204" pitchFamily="34" charset="0"/>
              </a:rPr>
              <a:t>   </a:t>
            </a:r>
            <a:endParaRPr lang="pt-BR" sz="1200" dirty="0">
              <a:latin typeface="Corbel" panose="020B0503020204020204"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pic>
        <p:nvPicPr>
          <p:cNvPr id="3" name="Imagem 2"/>
          <p:cNvPicPr>
            <a:picLocks noChangeAspect="1"/>
          </p:cNvPicPr>
          <p:nvPr/>
        </p:nvPicPr>
        <p:blipFill>
          <a:blip r:embed="rId3"/>
          <a:stretch>
            <a:fillRect/>
          </a:stretch>
        </p:blipFill>
        <p:spPr>
          <a:xfrm>
            <a:off x="252324" y="1051455"/>
            <a:ext cx="3058308" cy="409595"/>
          </a:xfrm>
          <a:prstGeom prst="rect">
            <a:avLst/>
          </a:prstGeom>
        </p:spPr>
      </p:pic>
      <p:pic>
        <p:nvPicPr>
          <p:cNvPr id="7" name="Imagem 6"/>
          <p:cNvPicPr>
            <a:picLocks noChangeAspect="1"/>
          </p:cNvPicPr>
          <p:nvPr/>
        </p:nvPicPr>
        <p:blipFill>
          <a:blip r:embed="rId4"/>
          <a:stretch>
            <a:fillRect/>
          </a:stretch>
        </p:blipFill>
        <p:spPr>
          <a:xfrm>
            <a:off x="2790363" y="1533260"/>
            <a:ext cx="7491085" cy="4296040"/>
          </a:xfrm>
          <a:prstGeom prst="rect">
            <a:avLst/>
          </a:prstGeom>
        </p:spPr>
      </p:pic>
    </p:spTree>
    <p:extLst>
      <p:ext uri="{BB962C8B-B14F-4D97-AF65-F5344CB8AC3E}">
        <p14:creationId xmlns:p14="http://schemas.microsoft.com/office/powerpoint/2010/main" val="510382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584775"/>
          </a:xfrm>
          <a:prstGeom prst="rect">
            <a:avLst/>
          </a:prstGeom>
          <a:noFill/>
        </p:spPr>
        <p:txBody>
          <a:bodyPr wrap="square" rtlCol="0">
            <a:spAutoFit/>
          </a:bodyPr>
          <a:lstStyle/>
          <a:p>
            <a:pPr algn="ctr"/>
            <a:r>
              <a:rPr lang="pt-BR" b="1" dirty="0" smtClean="0"/>
              <a:t>Requisitos</a:t>
            </a:r>
            <a:endParaRPr lang="pt-BR" sz="2000" dirty="0">
              <a:latin typeface="Bahnschrift SemiBold" panose="020B0502040204020203" pitchFamily="34" charset="0"/>
            </a:endParaRPr>
          </a:p>
          <a:p>
            <a:pPr algn="ctr"/>
            <a:r>
              <a:rPr lang="pt-BR" sz="1400" dirty="0"/>
              <a:t>Lista de requisitos funcionais e não funcionais e regras de negócios, feitos e não feitos.</a:t>
            </a:r>
            <a:r>
              <a:rPr lang="pt-BR" sz="1200" dirty="0" smtClean="0">
                <a:latin typeface="Corbel" panose="020B0503020204020204" pitchFamily="34" charset="0"/>
              </a:rPr>
              <a:t>   </a:t>
            </a:r>
            <a:endParaRPr lang="pt-BR" sz="1200" dirty="0">
              <a:latin typeface="Corbel" panose="020B0503020204020204"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pic>
        <p:nvPicPr>
          <p:cNvPr id="3" name="Imagem 2"/>
          <p:cNvPicPr>
            <a:picLocks noChangeAspect="1"/>
          </p:cNvPicPr>
          <p:nvPr/>
        </p:nvPicPr>
        <p:blipFill>
          <a:blip r:embed="rId3"/>
          <a:stretch>
            <a:fillRect/>
          </a:stretch>
        </p:blipFill>
        <p:spPr>
          <a:xfrm>
            <a:off x="252324" y="1051455"/>
            <a:ext cx="3058308" cy="409595"/>
          </a:xfrm>
          <a:prstGeom prst="rect">
            <a:avLst/>
          </a:prstGeom>
        </p:spPr>
      </p:pic>
      <p:pic>
        <p:nvPicPr>
          <p:cNvPr id="2" name="Imagem 1"/>
          <p:cNvPicPr>
            <a:picLocks noChangeAspect="1"/>
          </p:cNvPicPr>
          <p:nvPr/>
        </p:nvPicPr>
        <p:blipFill>
          <a:blip r:embed="rId4"/>
          <a:stretch>
            <a:fillRect/>
          </a:stretch>
        </p:blipFill>
        <p:spPr>
          <a:xfrm>
            <a:off x="1997175" y="1579554"/>
            <a:ext cx="8197649" cy="4362698"/>
          </a:xfrm>
          <a:prstGeom prst="rect">
            <a:avLst/>
          </a:prstGeom>
        </p:spPr>
      </p:pic>
    </p:spTree>
    <p:extLst>
      <p:ext uri="{BB962C8B-B14F-4D97-AF65-F5344CB8AC3E}">
        <p14:creationId xmlns:p14="http://schemas.microsoft.com/office/powerpoint/2010/main" val="4135313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464967" y="370517"/>
            <a:ext cx="7262066" cy="584775"/>
          </a:xfrm>
          <a:prstGeom prst="rect">
            <a:avLst/>
          </a:prstGeom>
          <a:noFill/>
        </p:spPr>
        <p:txBody>
          <a:bodyPr wrap="square" rtlCol="0">
            <a:spAutoFit/>
          </a:bodyPr>
          <a:lstStyle/>
          <a:p>
            <a:pPr algn="ctr"/>
            <a:r>
              <a:rPr lang="pt-BR" b="1" dirty="0" smtClean="0"/>
              <a:t>Requisitos</a:t>
            </a:r>
            <a:endParaRPr lang="pt-BR" sz="2000" dirty="0">
              <a:latin typeface="Bahnschrift SemiBold" panose="020B0502040204020203" pitchFamily="34" charset="0"/>
            </a:endParaRPr>
          </a:p>
          <a:p>
            <a:pPr algn="ctr"/>
            <a:r>
              <a:rPr lang="pt-BR" sz="1400" dirty="0"/>
              <a:t>Lista de requisitos funcionais e não funcionais e regras de negócios, feitos e não feitos.</a:t>
            </a:r>
            <a:r>
              <a:rPr lang="pt-BR" sz="1200" dirty="0" smtClean="0">
                <a:latin typeface="Corbel" panose="020B0503020204020204" pitchFamily="34" charset="0"/>
              </a:rPr>
              <a:t>   </a:t>
            </a:r>
            <a:endParaRPr lang="pt-BR" sz="1200" dirty="0">
              <a:latin typeface="Corbel" panose="020B0503020204020204"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pic>
        <p:nvPicPr>
          <p:cNvPr id="3" name="Imagem 2"/>
          <p:cNvPicPr>
            <a:picLocks noChangeAspect="1"/>
          </p:cNvPicPr>
          <p:nvPr/>
        </p:nvPicPr>
        <p:blipFill>
          <a:blip r:embed="rId3"/>
          <a:stretch>
            <a:fillRect/>
          </a:stretch>
        </p:blipFill>
        <p:spPr>
          <a:xfrm>
            <a:off x="252324" y="1051455"/>
            <a:ext cx="3058308" cy="409595"/>
          </a:xfrm>
          <a:prstGeom prst="rect">
            <a:avLst/>
          </a:prstGeom>
        </p:spPr>
      </p:pic>
    </p:spTree>
    <p:extLst>
      <p:ext uri="{BB962C8B-B14F-4D97-AF65-F5344CB8AC3E}">
        <p14:creationId xmlns:p14="http://schemas.microsoft.com/office/powerpoint/2010/main" val="2853996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150F7B0-5C31-8BAF-C7BD-853D5A698EBA}"/>
            </a:ext>
          </a:extLst>
        </p:cNvPr>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id="{DB44031C-275E-CC91-76BD-57E0FDBB1297}"/>
              </a:ext>
            </a:extLst>
          </p:cNvPr>
          <p:cNvGraphicFramePr>
            <a:graphicFrameLocks noGrp="1"/>
          </p:cNvGraphicFramePr>
          <p:nvPr>
            <p:extLst>
              <p:ext uri="{D42A27DB-BD31-4B8C-83A1-F6EECF244321}">
                <p14:modId xmlns:p14="http://schemas.microsoft.com/office/powerpoint/2010/main" val="726007539"/>
              </p:ext>
            </p:extLst>
          </p:nvPr>
        </p:nvGraphicFramePr>
        <p:xfrm>
          <a:off x="4803230" y="655153"/>
          <a:ext cx="6873763" cy="4980149"/>
        </p:xfrm>
        <a:graphic>
          <a:graphicData uri="http://schemas.openxmlformats.org/drawingml/2006/table">
            <a:tbl>
              <a:tblPr firstRow="1" bandRow="1">
                <a:tableStyleId>{5C22544A-7EE6-4342-B048-85BDC9FD1C3A}</a:tableStyleId>
              </a:tblPr>
              <a:tblGrid>
                <a:gridCol w="1223360">
                  <a:extLst>
                    <a:ext uri="{9D8B030D-6E8A-4147-A177-3AD203B41FA5}">
                      <a16:colId xmlns:a16="http://schemas.microsoft.com/office/drawing/2014/main" val="658283837"/>
                    </a:ext>
                  </a:extLst>
                </a:gridCol>
                <a:gridCol w="1550669">
                  <a:extLst>
                    <a:ext uri="{9D8B030D-6E8A-4147-A177-3AD203B41FA5}">
                      <a16:colId xmlns:a16="http://schemas.microsoft.com/office/drawing/2014/main" val="2302018751"/>
                    </a:ext>
                  </a:extLst>
                </a:gridCol>
                <a:gridCol w="4099734">
                  <a:extLst>
                    <a:ext uri="{9D8B030D-6E8A-4147-A177-3AD203B41FA5}">
                      <a16:colId xmlns:a16="http://schemas.microsoft.com/office/drawing/2014/main" val="1149409392"/>
                    </a:ext>
                  </a:extLst>
                </a:gridCol>
              </a:tblGrid>
              <a:tr h="499589">
                <a:tc>
                  <a:txBody>
                    <a:bodyPr/>
                    <a:lstStyle/>
                    <a:p>
                      <a:pPr algn="ctr"/>
                      <a:r>
                        <a:rPr lang="pt-BR" sz="1400" b="1" i="0" kern="1200" dirty="0">
                          <a:solidFill>
                            <a:schemeClr val="lt1"/>
                          </a:solidFill>
                          <a:effectLst/>
                          <a:latin typeface="Bahnschrift SemiBold" panose="020B0502040204020203" pitchFamily="34" charset="0"/>
                          <a:ea typeface="+mn-ea"/>
                          <a:cs typeface="+mn-cs"/>
                        </a:rPr>
                        <a:t>Identificador</a:t>
                      </a:r>
                      <a:endParaRPr lang="pt-BR" sz="1400" b="1" dirty="0">
                        <a:latin typeface="Bahnschrift SemiBold" panose="020B0502040204020203"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1" i="0" kern="1200" dirty="0">
                          <a:solidFill>
                            <a:schemeClr val="lt1"/>
                          </a:solidFill>
                          <a:effectLst/>
                          <a:latin typeface="Bahnschrift SemiBold" panose="020B0502040204020203" pitchFamily="34" charset="0"/>
                          <a:ea typeface="+mn-ea"/>
                          <a:cs typeface="+mn-cs"/>
                        </a:rPr>
                        <a:t>Nome</a:t>
                      </a:r>
                      <a:endParaRPr lang="pt-BR" sz="1400" b="1" dirty="0">
                        <a:latin typeface="Bahnschrift SemiBold" panose="020B0502040204020203" pitchFamily="34" charset="0"/>
                      </a:endParaRPr>
                    </a:p>
                  </a:txBody>
                  <a:tcPr anchor="ctr"/>
                </a:tc>
                <a:tc>
                  <a:txBody>
                    <a:bodyPr/>
                    <a:lstStyle/>
                    <a:p>
                      <a:pPr algn="ctr"/>
                      <a:r>
                        <a:rPr lang="pt-BR" sz="1400" b="1" dirty="0">
                          <a:latin typeface="Bahnschrift SemiBold" panose="020B0502040204020203" pitchFamily="34" charset="0"/>
                        </a:rPr>
                        <a:t>Descrição</a:t>
                      </a:r>
                    </a:p>
                  </a:txBody>
                  <a:tcPr anchor="ctr"/>
                </a:tc>
                <a:extLst>
                  <a:ext uri="{0D108BD9-81ED-4DB2-BD59-A6C34878D82A}">
                    <a16:rowId xmlns:a16="http://schemas.microsoft.com/office/drawing/2014/main" val="3537378219"/>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kern="1200" dirty="0">
                          <a:solidFill>
                            <a:schemeClr val="dk1"/>
                          </a:solidFill>
                          <a:effectLst/>
                          <a:latin typeface="Bahnschrift SemiBold" panose="020B0502040204020203" pitchFamily="34" charset="0"/>
                          <a:ea typeface="+mn-ea"/>
                          <a:cs typeface="+mn-cs"/>
                        </a:rPr>
                        <a:t>RF001</a:t>
                      </a:r>
                    </a:p>
                  </a:txBody>
                  <a:tcPr anchor="ctr"/>
                </a:tc>
                <a:tc>
                  <a:txBody>
                    <a:bodyPr/>
                    <a:lstStyle/>
                    <a:p>
                      <a:r>
                        <a:rPr lang="pt-BR" sz="1200" b="0" i="0" kern="1200" dirty="0">
                          <a:solidFill>
                            <a:schemeClr val="dk1"/>
                          </a:solidFill>
                          <a:effectLst/>
                          <a:latin typeface="Bahnschrift SemiBold" panose="020B0502040204020203" pitchFamily="34" charset="0"/>
                          <a:ea typeface="+mn-ea"/>
                          <a:cs typeface="+mn-cs"/>
                        </a:rPr>
                        <a:t>Conexão com Perfis Musicais</a:t>
                      </a:r>
                      <a:endParaRPr lang="pt-BR" sz="1200" dirty="0">
                        <a:latin typeface="Bahnschrift SemiBold" panose="020B0502040204020203"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effectLst/>
                          <a:latin typeface="Corbel" panose="020B0503020204020204" pitchFamily="34" charset="0"/>
                        </a:rPr>
                        <a:t>O sistema deve permitir a integração com perfis de música, como Spotify e Youtube Music, possibilitando aos usuários consultar playlists e artistas ouvidos nesses perfis diretamente na plataforma.</a:t>
                      </a:r>
                      <a:endParaRPr lang="pt-BR" sz="1200" dirty="0">
                        <a:latin typeface="Corbel" panose="020B0503020204020204" pitchFamily="34" charset="0"/>
                      </a:endParaRPr>
                    </a:p>
                  </a:txBody>
                  <a:tcPr anchor="ctr"/>
                </a:tc>
                <a:extLst>
                  <a:ext uri="{0D108BD9-81ED-4DB2-BD59-A6C34878D82A}">
                    <a16:rowId xmlns:a16="http://schemas.microsoft.com/office/drawing/2014/main" val="3499517134"/>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RF002</a:t>
                      </a:r>
                      <a:endParaRPr lang="pt-BR" sz="1400" dirty="0">
                        <a:latin typeface="Bahnschrift SemiBold" panose="020B0502040204020203" pitchFamily="34" charset="0"/>
                      </a:endParaRPr>
                    </a:p>
                  </a:txBody>
                  <a:tcPr anchor="ctr"/>
                </a:tc>
                <a:tc>
                  <a:txBody>
                    <a:bodyPr/>
                    <a:lstStyle/>
                    <a:p>
                      <a:r>
                        <a:rPr lang="pt-BR" sz="1200" dirty="0">
                          <a:latin typeface="Bahnschrift SemiBold" panose="020B0502040204020203" pitchFamily="34" charset="0"/>
                        </a:rPr>
                        <a:t>Recomendações</a:t>
                      </a:r>
                    </a:p>
                  </a:txBody>
                  <a:tcPr anchor="ctr"/>
                </a:tc>
                <a:tc>
                  <a:txBody>
                    <a:bodyPr/>
                    <a:lstStyle/>
                    <a:p>
                      <a:r>
                        <a:rPr lang="pt-BR" sz="1200" dirty="0">
                          <a:latin typeface="Corbel" panose="020B0503020204020204" pitchFamily="34" charset="0"/>
                        </a:rPr>
                        <a:t>O sistema realizará uma análise do histórico de buscas de discos e CDs do usuário. Com base nessas informações e nos artistas presentes no perfil de músicas, serão sugeridos discos e CDs que possam interessar ao usuário, oferecendo uma experiência personalizada.</a:t>
                      </a:r>
                    </a:p>
                  </a:txBody>
                  <a:tcPr anchor="ctr"/>
                </a:tc>
                <a:extLst>
                  <a:ext uri="{0D108BD9-81ED-4DB2-BD59-A6C34878D82A}">
                    <a16:rowId xmlns:a16="http://schemas.microsoft.com/office/drawing/2014/main" val="3313267686"/>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RF003</a:t>
                      </a:r>
                    </a:p>
                  </a:txBody>
                  <a:tcPr anchor="ctr"/>
                </a:tc>
                <a:tc>
                  <a:txBody>
                    <a:bodyPr/>
                    <a:lstStyle/>
                    <a:p>
                      <a:r>
                        <a:rPr lang="pt-BR" sz="1200" dirty="0">
                          <a:latin typeface="Bahnschrift SemiBold" panose="020B0502040204020203" pitchFamily="34" charset="0"/>
                        </a:rPr>
                        <a:t>Geração de Discos Personalizados</a:t>
                      </a:r>
                    </a:p>
                  </a:txBody>
                  <a:tcPr anchor="ctr"/>
                </a:tc>
                <a:tc>
                  <a:txBody>
                    <a:bodyPr/>
                    <a:lstStyle/>
                    <a:p>
                      <a:r>
                        <a:rPr lang="pt-BR" sz="1200" dirty="0">
                          <a:latin typeface="Corbel" panose="020B0503020204020204" pitchFamily="34" charset="0"/>
                        </a:rPr>
                        <a:t>Com base nas buscas, itens no carrinho e perfil de música do usuário, o sistema criará discos personalizados recomendados. Esses discos podem ser sugeridos para compra.</a:t>
                      </a:r>
                    </a:p>
                  </a:txBody>
                  <a:tcPr anchor="ctr"/>
                </a:tc>
                <a:extLst>
                  <a:ext uri="{0D108BD9-81ED-4DB2-BD59-A6C34878D82A}">
                    <a16:rowId xmlns:a16="http://schemas.microsoft.com/office/drawing/2014/main" val="581192382"/>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RF004</a:t>
                      </a:r>
                    </a:p>
                  </a:txBody>
                  <a:tcPr anchor="ctr"/>
                </a:tc>
                <a:tc>
                  <a:txBody>
                    <a:bodyPr/>
                    <a:lstStyle/>
                    <a:p>
                      <a:r>
                        <a:rPr lang="pt-BR" sz="1200" dirty="0">
                          <a:latin typeface="Bahnschrift SemiBold" panose="020B0502040204020203" pitchFamily="34" charset="0"/>
                        </a:rPr>
                        <a:t>Busca por Som</a:t>
                      </a:r>
                    </a:p>
                  </a:txBody>
                  <a:tcPr anchor="ctr"/>
                </a:tc>
                <a:tc>
                  <a:txBody>
                    <a:bodyPr/>
                    <a:lstStyle/>
                    <a:p>
                      <a:r>
                        <a:rPr lang="pt-BR" sz="1200" dirty="0">
                          <a:latin typeface="Corbel" panose="020B0503020204020204" pitchFamily="34" charset="0"/>
                        </a:rPr>
                        <a:t>Os usuários podem realizar buscas de músicas, CDs ou artistas utilizando pesquisa por áudio. O sistema analisará o áudio ao redor para fornecer resultados com base no que foi ouvido.</a:t>
                      </a:r>
                    </a:p>
                  </a:txBody>
                  <a:tcPr anchor="ctr"/>
                </a:tc>
                <a:extLst>
                  <a:ext uri="{0D108BD9-81ED-4DB2-BD59-A6C34878D82A}">
                    <a16:rowId xmlns:a16="http://schemas.microsoft.com/office/drawing/2014/main" val="2542192189"/>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RF005</a:t>
                      </a:r>
                    </a:p>
                  </a:txBody>
                  <a:tcPr anchor="ctr"/>
                </a:tc>
                <a:tc>
                  <a:txBody>
                    <a:bodyPr/>
                    <a:lstStyle/>
                    <a:p>
                      <a:r>
                        <a:rPr lang="pt-BR" sz="1200" dirty="0">
                          <a:latin typeface="Bahnschrift SemiBold" panose="020B0502040204020203" pitchFamily="34" charset="0"/>
                        </a:rPr>
                        <a:t>Assistente de Compras</a:t>
                      </a:r>
                    </a:p>
                  </a:txBody>
                  <a:tcPr anchor="ctr"/>
                </a:tc>
                <a:tc>
                  <a:txBody>
                    <a:bodyPr/>
                    <a:lstStyle/>
                    <a:p>
                      <a:r>
                        <a:rPr lang="pt-BR" sz="1200" dirty="0">
                          <a:latin typeface="Corbel" panose="020B0503020204020204" pitchFamily="34" charset="0"/>
                        </a:rPr>
                        <a:t>O sistema pode organizar um calendário de compras personalizado para o usuário, considerando informações como "Melhor dia para comprar", "Orçamento mínimo e máximo" e "Período para aquisição". Com base nessas informações, o sistema gerará um calendário de compras com prioridade para produtos em promoção, otimizando a experiência de compra do usuário.</a:t>
                      </a:r>
                    </a:p>
                  </a:txBody>
                  <a:tcPr anchor="ctr"/>
                </a:tc>
                <a:extLst>
                  <a:ext uri="{0D108BD9-81ED-4DB2-BD59-A6C34878D82A}">
                    <a16:rowId xmlns:a16="http://schemas.microsoft.com/office/drawing/2014/main" val="1604997551"/>
                  </a:ext>
                </a:extLst>
              </a:tr>
            </a:tbl>
          </a:graphicData>
        </a:graphic>
      </p:graphicFrame>
      <p:sp>
        <p:nvSpPr>
          <p:cNvPr id="3" name="CaixaDeTexto 2"/>
          <p:cNvSpPr txBox="1"/>
          <p:nvPr/>
        </p:nvSpPr>
        <p:spPr>
          <a:xfrm>
            <a:off x="780047" y="4324923"/>
            <a:ext cx="3073277" cy="338554"/>
          </a:xfrm>
          <a:prstGeom prst="rect">
            <a:avLst/>
          </a:prstGeom>
          <a:noFill/>
        </p:spPr>
        <p:txBody>
          <a:bodyPr wrap="none" rtlCol="0">
            <a:spAutoFit/>
          </a:bodyPr>
          <a:lstStyle/>
          <a:p>
            <a:r>
              <a:rPr lang="pt-BR" sz="1600" b="1" dirty="0">
                <a:solidFill>
                  <a:schemeClr val="tx1">
                    <a:lumMod val="85000"/>
                    <a:lumOff val="15000"/>
                  </a:schemeClr>
                </a:solidFill>
                <a:latin typeface="Bahnschrift SemiBold" panose="020B0502040204020203" pitchFamily="34" charset="0"/>
              </a:rPr>
              <a:t>Requisitos Funcionais: Grupo </a:t>
            </a:r>
            <a:r>
              <a:rPr lang="pt-BR" sz="1600" b="1" dirty="0" smtClean="0">
                <a:solidFill>
                  <a:schemeClr val="tx1">
                    <a:lumMod val="85000"/>
                    <a:lumOff val="15000"/>
                  </a:schemeClr>
                </a:solidFill>
                <a:latin typeface="Bahnschrift SemiBold" panose="020B0502040204020203" pitchFamily="34" charset="0"/>
              </a:rPr>
              <a:t>IA</a:t>
            </a:r>
            <a:endParaRPr lang="pt-BR" sz="1600" b="1" dirty="0">
              <a:solidFill>
                <a:schemeClr val="tx1">
                  <a:lumMod val="85000"/>
                  <a:lumOff val="15000"/>
                </a:schemeClr>
              </a:solidFill>
              <a:latin typeface="Bahnschrift SemiBold" panose="020B0502040204020203" pitchFamily="34" charset="0"/>
            </a:endParaRP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8" name="CaixaDeTexto 7">
            <a:extLst>
              <a:ext uri="{FF2B5EF4-FFF2-40B4-BE49-F238E27FC236}">
                <a16:creationId xmlns:a16="http://schemas.microsoft.com/office/drawing/2014/main" id="{D4140019-3479-C710-7ED5-644E07410F29}"/>
              </a:ext>
            </a:extLst>
          </p:cNvPr>
          <p:cNvSpPr txBox="1"/>
          <p:nvPr/>
        </p:nvSpPr>
        <p:spPr>
          <a:xfrm>
            <a:off x="780047" y="1370268"/>
            <a:ext cx="4117774" cy="2954655"/>
          </a:xfrm>
          <a:prstGeom prst="rect">
            <a:avLst/>
          </a:prstGeom>
          <a:noFill/>
        </p:spPr>
        <p:txBody>
          <a:bodyPr wrap="square" rtlCol="0">
            <a:spAutoFit/>
          </a:bodyPr>
          <a:lstStyle/>
          <a:p>
            <a:r>
              <a:rPr lang="pt-BR" sz="2400" dirty="0" smtClean="0">
                <a:latin typeface="Bahnschrift SemiBold" panose="020B0502040204020203" pitchFamily="34" charset="0"/>
              </a:rPr>
              <a:t>IA – Sugestão de busca</a:t>
            </a:r>
            <a:endParaRPr lang="pt-BR" dirty="0" smtClean="0">
              <a:latin typeface="Corbel" panose="020B0503020204020204" pitchFamily="34" charset="0"/>
            </a:endParaRPr>
          </a:p>
          <a:p>
            <a:r>
              <a:rPr lang="pt-BR" dirty="0"/>
              <a:t>Construção das bases documentais para definição de recursos e funcionalidades do sistema: a funcionalidade que será aplicada é baseada em inteligência artificial com intuito de impulsionar as buscas dos usuários e garantir uma melhor sugestão, para isso será analisado o histórico de buscas do usuário e seus perfis de música </a:t>
            </a:r>
            <a:r>
              <a:rPr lang="pt-BR" dirty="0" smtClean="0"/>
              <a:t>online.</a:t>
            </a:r>
            <a:endParaRPr lang="pt-BR" dirty="0">
              <a:latin typeface="Corbel" panose="020B0503020204020204" pitchFamily="34" charset="0"/>
            </a:endParaRPr>
          </a:p>
        </p:txBody>
      </p:sp>
    </p:spTree>
    <p:extLst>
      <p:ext uri="{BB962C8B-B14F-4D97-AF65-F5344CB8AC3E}">
        <p14:creationId xmlns:p14="http://schemas.microsoft.com/office/powerpoint/2010/main" val="20691824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150F7B0-5C31-8BAF-C7BD-853D5A698EBA}"/>
            </a:ext>
          </a:extLst>
        </p:cNvPr>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id="{DB44031C-275E-CC91-76BD-57E0FDBB1297}"/>
              </a:ext>
            </a:extLst>
          </p:cNvPr>
          <p:cNvGraphicFramePr>
            <a:graphicFrameLocks noGrp="1"/>
          </p:cNvGraphicFramePr>
          <p:nvPr>
            <p:extLst>
              <p:ext uri="{D42A27DB-BD31-4B8C-83A1-F6EECF244321}">
                <p14:modId xmlns:p14="http://schemas.microsoft.com/office/powerpoint/2010/main" val="1924223560"/>
              </p:ext>
            </p:extLst>
          </p:nvPr>
        </p:nvGraphicFramePr>
        <p:xfrm>
          <a:off x="4804593" y="1089040"/>
          <a:ext cx="6872400" cy="3517109"/>
        </p:xfrm>
        <a:graphic>
          <a:graphicData uri="http://schemas.openxmlformats.org/drawingml/2006/table">
            <a:tbl>
              <a:tblPr firstRow="1" bandRow="1">
                <a:tableStyleId>{5C22544A-7EE6-4342-B048-85BDC9FD1C3A}</a:tableStyleId>
              </a:tblPr>
              <a:tblGrid>
                <a:gridCol w="1223118">
                  <a:extLst>
                    <a:ext uri="{9D8B030D-6E8A-4147-A177-3AD203B41FA5}">
                      <a16:colId xmlns:a16="http://schemas.microsoft.com/office/drawing/2014/main" val="658283837"/>
                    </a:ext>
                  </a:extLst>
                </a:gridCol>
                <a:gridCol w="1550362">
                  <a:extLst>
                    <a:ext uri="{9D8B030D-6E8A-4147-A177-3AD203B41FA5}">
                      <a16:colId xmlns:a16="http://schemas.microsoft.com/office/drawing/2014/main" val="2302018751"/>
                    </a:ext>
                  </a:extLst>
                </a:gridCol>
                <a:gridCol w="4098920">
                  <a:extLst>
                    <a:ext uri="{9D8B030D-6E8A-4147-A177-3AD203B41FA5}">
                      <a16:colId xmlns:a16="http://schemas.microsoft.com/office/drawing/2014/main" val="1149409392"/>
                    </a:ext>
                  </a:extLst>
                </a:gridCol>
              </a:tblGrid>
              <a:tr h="499589">
                <a:tc>
                  <a:txBody>
                    <a:bodyPr/>
                    <a:lstStyle/>
                    <a:p>
                      <a:pPr algn="ctr"/>
                      <a:r>
                        <a:rPr lang="pt-BR" sz="1400" b="1" i="0" kern="1200" dirty="0">
                          <a:solidFill>
                            <a:schemeClr val="lt1"/>
                          </a:solidFill>
                          <a:effectLst/>
                          <a:latin typeface="Bahnschrift SemiBold" panose="020B0502040204020203" pitchFamily="34" charset="0"/>
                          <a:ea typeface="+mn-ea"/>
                          <a:cs typeface="+mn-cs"/>
                        </a:rPr>
                        <a:t>Identificador</a:t>
                      </a:r>
                      <a:endParaRPr lang="pt-BR" sz="1400" b="1" dirty="0">
                        <a:latin typeface="Bahnschrift SemiBold" panose="020B0502040204020203"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1" i="0" kern="1200" dirty="0">
                          <a:solidFill>
                            <a:schemeClr val="lt1"/>
                          </a:solidFill>
                          <a:effectLst/>
                          <a:latin typeface="Bahnschrift SemiBold" panose="020B0502040204020203" pitchFamily="34" charset="0"/>
                          <a:ea typeface="+mn-ea"/>
                          <a:cs typeface="+mn-cs"/>
                        </a:rPr>
                        <a:t>Nome</a:t>
                      </a:r>
                      <a:endParaRPr lang="pt-BR" sz="1400" b="1" dirty="0">
                        <a:latin typeface="Bahnschrift SemiBold" panose="020B0502040204020203" pitchFamily="34" charset="0"/>
                      </a:endParaRPr>
                    </a:p>
                  </a:txBody>
                  <a:tcPr anchor="ctr"/>
                </a:tc>
                <a:tc>
                  <a:txBody>
                    <a:bodyPr/>
                    <a:lstStyle/>
                    <a:p>
                      <a:pPr algn="ctr"/>
                      <a:r>
                        <a:rPr lang="pt-BR" sz="1400" b="1" dirty="0">
                          <a:latin typeface="Bahnschrift SemiBold" panose="020B0502040204020203" pitchFamily="34" charset="0"/>
                        </a:rPr>
                        <a:t>Descrição</a:t>
                      </a:r>
                    </a:p>
                  </a:txBody>
                  <a:tcPr anchor="ctr"/>
                </a:tc>
                <a:extLst>
                  <a:ext uri="{0D108BD9-81ED-4DB2-BD59-A6C34878D82A}">
                    <a16:rowId xmlns:a16="http://schemas.microsoft.com/office/drawing/2014/main" val="3537378219"/>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kern="1200" dirty="0">
                          <a:solidFill>
                            <a:schemeClr val="dk1"/>
                          </a:solidFill>
                          <a:effectLst/>
                          <a:latin typeface="Bahnschrift SemiBold" panose="020B0502040204020203" pitchFamily="34" charset="0"/>
                          <a:ea typeface="+mn-ea"/>
                          <a:cs typeface="+mn-cs"/>
                        </a:rPr>
                        <a:t>RNF001</a:t>
                      </a:r>
                    </a:p>
                  </a:txBody>
                  <a:tcPr anchor="ctr"/>
                </a:tc>
                <a:tc>
                  <a:txBody>
                    <a:bodyPr/>
                    <a:lstStyle/>
                    <a:p>
                      <a:pPr algn="l"/>
                      <a:r>
                        <a:rPr lang="pt-BR" sz="1200" b="0" i="0" kern="1200" dirty="0">
                          <a:solidFill>
                            <a:schemeClr val="dk1"/>
                          </a:solidFill>
                          <a:effectLst/>
                          <a:latin typeface="Bahnschrift SemiBold" panose="020B0502040204020203" pitchFamily="34" charset="0"/>
                          <a:ea typeface="+mn-ea"/>
                          <a:cs typeface="+mn-cs"/>
                        </a:rPr>
                        <a:t>Conexão única</a:t>
                      </a:r>
                      <a:endParaRPr lang="pt-BR" sz="1200" dirty="0">
                        <a:latin typeface="Bahnschrift SemiBold" panose="020B0502040204020203"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effectLst/>
                          <a:latin typeface="Corbel" panose="020B0503020204020204" pitchFamily="34" charset="0"/>
                        </a:rPr>
                        <a:t>O usuário só poderá se conectar com apenas um perfil de música por vez ou seja caso ele se conecte com o Spotify ele não poderá se conectar com o YouTube Music, e todas as buscas e referências serão baseadas no perfil de música atual.</a:t>
                      </a:r>
                      <a:endParaRPr lang="pt-BR" sz="1200" dirty="0">
                        <a:latin typeface="Corbel" panose="020B0503020204020204" pitchFamily="34" charset="0"/>
                      </a:endParaRPr>
                    </a:p>
                  </a:txBody>
                  <a:tcPr anchor="ctr"/>
                </a:tc>
                <a:extLst>
                  <a:ext uri="{0D108BD9-81ED-4DB2-BD59-A6C34878D82A}">
                    <a16:rowId xmlns:a16="http://schemas.microsoft.com/office/drawing/2014/main" val="3499517134"/>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RNF002</a:t>
                      </a:r>
                      <a:endParaRPr lang="pt-BR" sz="1400" dirty="0">
                        <a:latin typeface="Bahnschrift SemiBold" panose="020B0502040204020203" pitchFamily="34" charset="0"/>
                      </a:endParaRPr>
                    </a:p>
                  </a:txBody>
                  <a:tcPr anchor="ctr"/>
                </a:tc>
                <a:tc>
                  <a:txBody>
                    <a:bodyPr/>
                    <a:lstStyle/>
                    <a:p>
                      <a:pPr algn="l"/>
                      <a:r>
                        <a:rPr lang="pt-BR" sz="1200" dirty="0">
                          <a:latin typeface="Bahnschrift SemiBold" panose="020B0502040204020203" pitchFamily="34" charset="0"/>
                        </a:rPr>
                        <a:t>Conteúdo</a:t>
                      </a:r>
                    </a:p>
                  </a:txBody>
                  <a:tcPr anchor="ctr"/>
                </a:tc>
                <a:tc>
                  <a:txBody>
                    <a:bodyPr/>
                    <a:lstStyle/>
                    <a:p>
                      <a:pPr algn="l"/>
                      <a:r>
                        <a:rPr lang="pt-BR" sz="1200" dirty="0">
                          <a:latin typeface="Corbel" panose="020B0503020204020204" pitchFamily="34" charset="0"/>
                        </a:rPr>
                        <a:t>Todo conteúdo sugerido ou regado pela IA deve aparecer com um informativo de conteúdo sugerido automaticamente.</a:t>
                      </a:r>
                    </a:p>
                  </a:txBody>
                  <a:tcPr anchor="ctr"/>
                </a:tc>
                <a:extLst>
                  <a:ext uri="{0D108BD9-81ED-4DB2-BD59-A6C34878D82A}">
                    <a16:rowId xmlns:a16="http://schemas.microsoft.com/office/drawing/2014/main" val="3313267686"/>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RNF003</a:t>
                      </a:r>
                    </a:p>
                  </a:txBody>
                  <a:tcPr anchor="ctr"/>
                </a:tc>
                <a:tc>
                  <a:txBody>
                    <a:bodyPr/>
                    <a:lstStyle/>
                    <a:p>
                      <a:pPr algn="l"/>
                      <a:r>
                        <a:rPr lang="pt-BR" sz="1200" dirty="0">
                          <a:latin typeface="Bahnschrift SemiBold" panose="020B0502040204020203" pitchFamily="34" charset="0"/>
                        </a:rPr>
                        <a:t>Segurança</a:t>
                      </a:r>
                    </a:p>
                  </a:txBody>
                  <a:tcPr anchor="ctr"/>
                </a:tc>
                <a:tc>
                  <a:txBody>
                    <a:bodyPr/>
                    <a:lstStyle/>
                    <a:p>
                      <a:pPr algn="l"/>
                      <a:r>
                        <a:rPr lang="pt-BR" sz="1200" dirty="0">
                          <a:latin typeface="Corbel" panose="020B0503020204020204" pitchFamily="34" charset="0"/>
                        </a:rPr>
                        <a:t>Todas as interações, incluindo buscas personalizadas e recomendações, devem ser seguras e protegidas para preservar a privacidade dos usuários.</a:t>
                      </a:r>
                    </a:p>
                  </a:txBody>
                  <a:tcPr anchor="ctr"/>
                </a:tc>
                <a:extLst>
                  <a:ext uri="{0D108BD9-81ED-4DB2-BD59-A6C34878D82A}">
                    <a16:rowId xmlns:a16="http://schemas.microsoft.com/office/drawing/2014/main" val="581192382"/>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RNF004</a:t>
                      </a:r>
                    </a:p>
                  </a:txBody>
                  <a:tcPr anchor="ctr"/>
                </a:tc>
                <a:tc>
                  <a:txBody>
                    <a:bodyPr/>
                    <a:lstStyle/>
                    <a:p>
                      <a:pPr algn="l"/>
                      <a:r>
                        <a:rPr lang="pt-BR" sz="1200" dirty="0">
                          <a:latin typeface="Bahnschrift SemiBold" panose="020B0502040204020203" pitchFamily="34" charset="0"/>
                        </a:rPr>
                        <a:t>Consultas</a:t>
                      </a:r>
                    </a:p>
                  </a:txBody>
                  <a:tcPr anchor="ctr"/>
                </a:tc>
                <a:tc>
                  <a:txBody>
                    <a:bodyPr/>
                    <a:lstStyle/>
                    <a:p>
                      <a:pPr algn="l"/>
                      <a:r>
                        <a:rPr lang="pt-BR" sz="1200" dirty="0">
                          <a:latin typeface="Corbel" panose="020B0503020204020204" pitchFamily="34" charset="0"/>
                        </a:rPr>
                        <a:t>Deve ser capaz de lidar com um grande volume de consultas simultâneas, mantendo o desempenho em níveis aceitáveis.</a:t>
                      </a:r>
                    </a:p>
                  </a:txBody>
                  <a:tcPr anchor="ctr"/>
                </a:tc>
                <a:extLst>
                  <a:ext uri="{0D108BD9-81ED-4DB2-BD59-A6C34878D82A}">
                    <a16:rowId xmlns:a16="http://schemas.microsoft.com/office/drawing/2014/main" val="2542192189"/>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RNF005</a:t>
                      </a:r>
                    </a:p>
                  </a:txBody>
                  <a:tcPr anchor="ctr"/>
                </a:tc>
                <a:tc>
                  <a:txBody>
                    <a:bodyPr/>
                    <a:lstStyle/>
                    <a:p>
                      <a:pPr algn="l"/>
                      <a:r>
                        <a:rPr lang="pt-BR" sz="1200" dirty="0">
                          <a:latin typeface="Bahnschrift SemiBold" panose="020B0502040204020203" pitchFamily="34" charset="0"/>
                        </a:rPr>
                        <a:t>Precisão da IA</a:t>
                      </a:r>
                    </a:p>
                  </a:txBody>
                  <a:tcPr anchor="ctr"/>
                </a:tc>
                <a:tc>
                  <a:txBody>
                    <a:bodyPr/>
                    <a:lstStyle/>
                    <a:p>
                      <a:pPr algn="l"/>
                      <a:r>
                        <a:rPr lang="pt-BR" sz="1200" dirty="0">
                          <a:latin typeface="Corbel" panose="020B0503020204020204" pitchFamily="34" charset="0"/>
                        </a:rPr>
                        <a:t>A precisão das sugestões geradas pela IA deve ser constantemente monitorada e aprimorada para garantir resultados relevantes e de alta qualidade.</a:t>
                      </a:r>
                    </a:p>
                  </a:txBody>
                  <a:tcPr anchor="ctr"/>
                </a:tc>
                <a:extLst>
                  <a:ext uri="{0D108BD9-81ED-4DB2-BD59-A6C34878D82A}">
                    <a16:rowId xmlns:a16="http://schemas.microsoft.com/office/drawing/2014/main" val="1604997551"/>
                  </a:ext>
                </a:extLst>
              </a:tr>
            </a:tbl>
          </a:graphicData>
        </a:graphic>
      </p:graphicFrame>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8" name="CaixaDeTexto 7"/>
          <p:cNvSpPr txBox="1"/>
          <p:nvPr/>
        </p:nvSpPr>
        <p:spPr>
          <a:xfrm>
            <a:off x="780047" y="4324923"/>
            <a:ext cx="3517310" cy="338554"/>
          </a:xfrm>
          <a:prstGeom prst="rect">
            <a:avLst/>
          </a:prstGeom>
          <a:noFill/>
        </p:spPr>
        <p:txBody>
          <a:bodyPr wrap="none" rtlCol="0">
            <a:spAutoFit/>
          </a:bodyPr>
          <a:lstStyle/>
          <a:p>
            <a:r>
              <a:rPr lang="pt-BR" sz="1600" b="1" dirty="0" smtClean="0">
                <a:solidFill>
                  <a:schemeClr val="tx1">
                    <a:lumMod val="85000"/>
                    <a:lumOff val="15000"/>
                  </a:schemeClr>
                </a:solidFill>
                <a:latin typeface="Bahnschrift SemiBold" panose="020B0502040204020203" pitchFamily="34" charset="0"/>
              </a:rPr>
              <a:t>Requisitos Não </a:t>
            </a:r>
            <a:r>
              <a:rPr lang="pt-BR" sz="1600" b="1" dirty="0">
                <a:solidFill>
                  <a:schemeClr val="tx1">
                    <a:lumMod val="85000"/>
                    <a:lumOff val="15000"/>
                  </a:schemeClr>
                </a:solidFill>
                <a:latin typeface="Bahnschrift SemiBold" panose="020B0502040204020203" pitchFamily="34" charset="0"/>
              </a:rPr>
              <a:t>Funcionais: Grupo </a:t>
            </a:r>
            <a:r>
              <a:rPr lang="pt-BR" sz="1600" b="1" dirty="0" smtClean="0">
                <a:solidFill>
                  <a:schemeClr val="tx1">
                    <a:lumMod val="85000"/>
                    <a:lumOff val="15000"/>
                  </a:schemeClr>
                </a:solidFill>
                <a:latin typeface="Bahnschrift SemiBold" panose="020B0502040204020203" pitchFamily="34" charset="0"/>
              </a:rPr>
              <a:t>IA</a:t>
            </a:r>
            <a:endParaRPr lang="pt-BR" sz="1600" b="1" dirty="0">
              <a:solidFill>
                <a:schemeClr val="tx1">
                  <a:lumMod val="85000"/>
                  <a:lumOff val="15000"/>
                </a:schemeClr>
              </a:solidFill>
              <a:latin typeface="Bahnschrift SemiBold" panose="020B0502040204020203" pitchFamily="34" charset="0"/>
            </a:endParaRPr>
          </a:p>
        </p:txBody>
      </p:sp>
      <p:sp>
        <p:nvSpPr>
          <p:cNvPr id="9" name="CaixaDeTexto 8">
            <a:extLst>
              <a:ext uri="{FF2B5EF4-FFF2-40B4-BE49-F238E27FC236}">
                <a16:creationId xmlns:a16="http://schemas.microsoft.com/office/drawing/2014/main" id="{D4140019-3479-C710-7ED5-644E07410F29}"/>
              </a:ext>
            </a:extLst>
          </p:cNvPr>
          <p:cNvSpPr txBox="1"/>
          <p:nvPr/>
        </p:nvSpPr>
        <p:spPr>
          <a:xfrm>
            <a:off x="780047" y="1370268"/>
            <a:ext cx="4117774" cy="2954655"/>
          </a:xfrm>
          <a:prstGeom prst="rect">
            <a:avLst/>
          </a:prstGeom>
          <a:noFill/>
        </p:spPr>
        <p:txBody>
          <a:bodyPr wrap="square" rtlCol="0">
            <a:spAutoFit/>
          </a:bodyPr>
          <a:lstStyle/>
          <a:p>
            <a:r>
              <a:rPr lang="pt-BR" sz="2400" dirty="0" smtClean="0">
                <a:latin typeface="Bahnschrift SemiBold" panose="020B0502040204020203" pitchFamily="34" charset="0"/>
              </a:rPr>
              <a:t>IA – Sugestão de busca</a:t>
            </a:r>
            <a:endParaRPr lang="pt-BR" dirty="0" smtClean="0">
              <a:latin typeface="Corbel" panose="020B0503020204020204" pitchFamily="34" charset="0"/>
            </a:endParaRPr>
          </a:p>
          <a:p>
            <a:r>
              <a:rPr lang="pt-BR" dirty="0"/>
              <a:t>Construção das bases documentais para definição de recursos e funcionalidades do sistema: a funcionalidade que será aplicada é baseada em inteligência artificial com intuito de impulsionar as buscas dos usuários e garantir uma melhor sugestão, para isso será analisado o histórico de buscas do usuário e seus perfis de música </a:t>
            </a:r>
            <a:r>
              <a:rPr lang="pt-BR" dirty="0" smtClean="0"/>
              <a:t>online.</a:t>
            </a:r>
            <a:endParaRPr lang="pt-BR" dirty="0">
              <a:latin typeface="Corbel" panose="020B0503020204020204" pitchFamily="34" charset="0"/>
            </a:endParaRPr>
          </a:p>
        </p:txBody>
      </p:sp>
    </p:spTree>
    <p:extLst>
      <p:ext uri="{BB962C8B-B14F-4D97-AF65-F5344CB8AC3E}">
        <p14:creationId xmlns:p14="http://schemas.microsoft.com/office/powerpoint/2010/main" val="28885156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150F7B0-5C31-8BAF-C7BD-853D5A698EBA}"/>
            </a:ext>
          </a:extLst>
        </p:cNvPr>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id="{DB44031C-275E-CC91-76BD-57E0FDBB1297}"/>
              </a:ext>
            </a:extLst>
          </p:cNvPr>
          <p:cNvGraphicFramePr>
            <a:graphicFrameLocks noGrp="1"/>
          </p:cNvGraphicFramePr>
          <p:nvPr>
            <p:extLst>
              <p:ext uri="{D42A27DB-BD31-4B8C-83A1-F6EECF244321}">
                <p14:modId xmlns:p14="http://schemas.microsoft.com/office/powerpoint/2010/main" val="2738010198"/>
              </p:ext>
            </p:extLst>
          </p:nvPr>
        </p:nvGraphicFramePr>
        <p:xfrm>
          <a:off x="4804592" y="1020913"/>
          <a:ext cx="6872401" cy="4248629"/>
        </p:xfrm>
        <a:graphic>
          <a:graphicData uri="http://schemas.openxmlformats.org/drawingml/2006/table">
            <a:tbl>
              <a:tblPr firstRow="1" bandRow="1">
                <a:tableStyleId>{5C22544A-7EE6-4342-B048-85BDC9FD1C3A}</a:tableStyleId>
              </a:tblPr>
              <a:tblGrid>
                <a:gridCol w="1223118">
                  <a:extLst>
                    <a:ext uri="{9D8B030D-6E8A-4147-A177-3AD203B41FA5}">
                      <a16:colId xmlns:a16="http://schemas.microsoft.com/office/drawing/2014/main" val="658283837"/>
                    </a:ext>
                  </a:extLst>
                </a:gridCol>
                <a:gridCol w="1550362">
                  <a:extLst>
                    <a:ext uri="{9D8B030D-6E8A-4147-A177-3AD203B41FA5}">
                      <a16:colId xmlns:a16="http://schemas.microsoft.com/office/drawing/2014/main" val="2302018751"/>
                    </a:ext>
                  </a:extLst>
                </a:gridCol>
                <a:gridCol w="4098921">
                  <a:extLst>
                    <a:ext uri="{9D8B030D-6E8A-4147-A177-3AD203B41FA5}">
                      <a16:colId xmlns:a16="http://schemas.microsoft.com/office/drawing/2014/main" val="1149409392"/>
                    </a:ext>
                  </a:extLst>
                </a:gridCol>
              </a:tblGrid>
              <a:tr h="499589">
                <a:tc>
                  <a:txBody>
                    <a:bodyPr/>
                    <a:lstStyle/>
                    <a:p>
                      <a:pPr algn="ctr"/>
                      <a:r>
                        <a:rPr lang="pt-BR" sz="1400" b="1" i="0" kern="1200" dirty="0">
                          <a:solidFill>
                            <a:schemeClr val="lt1"/>
                          </a:solidFill>
                          <a:effectLst/>
                          <a:latin typeface="Bahnschrift SemiBold" panose="020B0502040204020203" pitchFamily="34" charset="0"/>
                          <a:ea typeface="+mn-ea"/>
                          <a:cs typeface="+mn-cs"/>
                        </a:rPr>
                        <a:t>Identificador</a:t>
                      </a:r>
                      <a:endParaRPr lang="pt-BR" sz="1400" b="1" dirty="0">
                        <a:latin typeface="Bahnschrift SemiBold" panose="020B0502040204020203"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1" i="0" kern="1200" dirty="0">
                          <a:solidFill>
                            <a:schemeClr val="lt1"/>
                          </a:solidFill>
                          <a:effectLst/>
                          <a:latin typeface="Bahnschrift SemiBold" panose="020B0502040204020203" pitchFamily="34" charset="0"/>
                          <a:ea typeface="+mn-ea"/>
                          <a:cs typeface="+mn-cs"/>
                        </a:rPr>
                        <a:t>Nome</a:t>
                      </a:r>
                      <a:endParaRPr lang="pt-BR" sz="1400" b="1" dirty="0">
                        <a:latin typeface="Bahnschrift SemiBold" panose="020B0502040204020203" pitchFamily="34" charset="0"/>
                      </a:endParaRPr>
                    </a:p>
                  </a:txBody>
                  <a:tcPr anchor="ctr"/>
                </a:tc>
                <a:tc>
                  <a:txBody>
                    <a:bodyPr/>
                    <a:lstStyle/>
                    <a:p>
                      <a:pPr algn="ctr"/>
                      <a:r>
                        <a:rPr lang="pt-BR" sz="1400" b="1" dirty="0"/>
                        <a:t>Descrição</a:t>
                      </a:r>
                    </a:p>
                  </a:txBody>
                  <a:tcPr anchor="ctr"/>
                </a:tc>
                <a:extLst>
                  <a:ext uri="{0D108BD9-81ED-4DB2-BD59-A6C34878D82A}">
                    <a16:rowId xmlns:a16="http://schemas.microsoft.com/office/drawing/2014/main" val="3537378219"/>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i="0" kern="1200" dirty="0">
                          <a:solidFill>
                            <a:schemeClr val="dk1"/>
                          </a:solidFill>
                          <a:effectLst/>
                          <a:latin typeface="Bahnschrift SemiBold" panose="020B0502040204020203" pitchFamily="34" charset="0"/>
                          <a:ea typeface="+mn-ea"/>
                          <a:cs typeface="+mn-cs"/>
                        </a:rPr>
                        <a:t>RN01</a:t>
                      </a:r>
                    </a:p>
                  </a:txBody>
                  <a:tcPr anchor="ctr"/>
                </a:tc>
                <a:tc>
                  <a:txBody>
                    <a:bodyPr/>
                    <a:lstStyle/>
                    <a:p>
                      <a:pPr algn="l"/>
                      <a:r>
                        <a:rPr lang="pt-BR" sz="1200" b="0" i="0" kern="1200" dirty="0">
                          <a:solidFill>
                            <a:schemeClr val="dk1"/>
                          </a:solidFill>
                          <a:effectLst/>
                          <a:latin typeface="Bahnschrift SemiBold" panose="020B0502040204020203" pitchFamily="34" charset="0"/>
                          <a:ea typeface="+mn-ea"/>
                          <a:cs typeface="+mn-cs"/>
                        </a:rPr>
                        <a:t>Recomendações Personalizadas</a:t>
                      </a:r>
                      <a:endParaRPr lang="pt-BR" sz="1200" dirty="0">
                        <a:latin typeface="Bahnschrift SemiBold" panose="020B0502040204020203"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effectLst/>
                          <a:latin typeface="Corbel" panose="020B0503020204020204" pitchFamily="34" charset="0"/>
                        </a:rPr>
                        <a:t>Sugira resultados de busca com base nas preferências e histórico de busca do usuário. Caso nada tenha sido informado as sugestões serão baseadas na localidade do dispositivo tendo como base os estilos mais ouvidos de cada localidade de acordo com registros </a:t>
                      </a:r>
                      <a:r>
                        <a:rPr lang="pt-BR" sz="1200" dirty="0" smtClean="0">
                          <a:effectLst/>
                          <a:latin typeface="Corbel" panose="020B0503020204020204" pitchFamily="34" charset="0"/>
                        </a:rPr>
                        <a:t>pré-estabelecidos</a:t>
                      </a:r>
                      <a:r>
                        <a:rPr lang="pt-BR" sz="1200" dirty="0">
                          <a:effectLst/>
                          <a:latin typeface="Corbel" panose="020B0503020204020204" pitchFamily="34" charset="0"/>
                        </a:rPr>
                        <a:t>.</a:t>
                      </a:r>
                      <a:endParaRPr lang="pt-BR" sz="1200" dirty="0">
                        <a:latin typeface="Corbel" panose="020B0503020204020204" pitchFamily="34" charset="0"/>
                      </a:endParaRPr>
                    </a:p>
                  </a:txBody>
                  <a:tcPr anchor="ctr"/>
                </a:tc>
                <a:extLst>
                  <a:ext uri="{0D108BD9-81ED-4DB2-BD59-A6C34878D82A}">
                    <a16:rowId xmlns:a16="http://schemas.microsoft.com/office/drawing/2014/main" val="3499517134"/>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RN02</a:t>
                      </a:r>
                      <a:endParaRPr lang="pt-BR" sz="1400" dirty="0">
                        <a:latin typeface="Bahnschrift SemiBold" panose="020B0502040204020203" pitchFamily="34" charset="0"/>
                      </a:endParaRPr>
                    </a:p>
                  </a:txBody>
                  <a:tcPr anchor="ctr"/>
                </a:tc>
                <a:tc>
                  <a:txBody>
                    <a:bodyPr/>
                    <a:lstStyle/>
                    <a:p>
                      <a:pPr algn="l"/>
                      <a:r>
                        <a:rPr lang="pt-BR" sz="1200" dirty="0">
                          <a:latin typeface="Bahnschrift SemiBold" panose="020B0502040204020203" pitchFamily="34" charset="0"/>
                        </a:rPr>
                        <a:t>Filtragem de Conteúdo Sensível</a:t>
                      </a:r>
                    </a:p>
                  </a:txBody>
                  <a:tcPr anchor="ctr"/>
                </a:tc>
                <a:tc>
                  <a:txBody>
                    <a:bodyPr/>
                    <a:lstStyle/>
                    <a:p>
                      <a:pPr algn="l"/>
                      <a:r>
                        <a:rPr lang="pt-BR" sz="1200" dirty="0">
                          <a:latin typeface="Corbel" panose="020B0503020204020204" pitchFamily="34" charset="0"/>
                        </a:rPr>
                        <a:t>Implemente regras para filtrar e evitar a exibição de resultados inadequados ou sensíveis. Caso o usuário esteja autenticado, para exibir conteúdos sensíveis o usuário precisa autorizar e confirmar ciência da escolha de exibição.</a:t>
                      </a:r>
                    </a:p>
                  </a:txBody>
                  <a:tcPr anchor="ctr"/>
                </a:tc>
                <a:extLst>
                  <a:ext uri="{0D108BD9-81ED-4DB2-BD59-A6C34878D82A}">
                    <a16:rowId xmlns:a16="http://schemas.microsoft.com/office/drawing/2014/main" val="3313267686"/>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RN03</a:t>
                      </a:r>
                    </a:p>
                  </a:txBody>
                  <a:tcPr anchor="ctr"/>
                </a:tc>
                <a:tc>
                  <a:txBody>
                    <a:bodyPr/>
                    <a:lstStyle/>
                    <a:p>
                      <a:pPr algn="l"/>
                      <a:r>
                        <a:rPr lang="pt-BR" sz="1200" dirty="0">
                          <a:latin typeface="Bahnschrift SemiBold" panose="020B0502040204020203" pitchFamily="34" charset="0"/>
                        </a:rPr>
                        <a:t>Conteúdo Patrocinado</a:t>
                      </a:r>
                    </a:p>
                  </a:txBody>
                  <a:tcPr anchor="ctr"/>
                </a:tc>
                <a:tc>
                  <a:txBody>
                    <a:bodyPr/>
                    <a:lstStyle/>
                    <a:p>
                      <a:pPr algn="l"/>
                      <a:r>
                        <a:rPr lang="pt-BR" sz="1200" dirty="0">
                          <a:latin typeface="Corbel" panose="020B0503020204020204" pitchFamily="34" charset="0"/>
                        </a:rPr>
                        <a:t>Caso haja conteúdo patrocinado ele não deverá ser apresentado nas sugestões de busca.</a:t>
                      </a:r>
                    </a:p>
                  </a:txBody>
                  <a:tcPr anchor="ctr"/>
                </a:tc>
                <a:extLst>
                  <a:ext uri="{0D108BD9-81ED-4DB2-BD59-A6C34878D82A}">
                    <a16:rowId xmlns:a16="http://schemas.microsoft.com/office/drawing/2014/main" val="581192382"/>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RN04</a:t>
                      </a:r>
                    </a:p>
                  </a:txBody>
                  <a:tcPr anchor="ctr"/>
                </a:tc>
                <a:tc>
                  <a:txBody>
                    <a:bodyPr/>
                    <a:lstStyle/>
                    <a:p>
                      <a:pPr algn="l"/>
                      <a:r>
                        <a:rPr lang="pt-BR" sz="1200" dirty="0">
                          <a:latin typeface="Bahnschrift SemiBold" panose="020B0502040204020203" pitchFamily="34" charset="0"/>
                        </a:rPr>
                        <a:t>Prevenção de Viés</a:t>
                      </a:r>
                    </a:p>
                  </a:txBody>
                  <a:tcPr anchor="ctr"/>
                </a:tc>
                <a:tc>
                  <a:txBody>
                    <a:bodyPr/>
                    <a:lstStyle/>
                    <a:p>
                      <a:pPr algn="l"/>
                      <a:r>
                        <a:rPr lang="pt-BR" sz="1200" dirty="0">
                          <a:latin typeface="Corbel" panose="020B0503020204020204" pitchFamily="34" charset="0"/>
                        </a:rPr>
                        <a:t>A Partir do momento que o usuário provê dados para o funcionamento da sugestão de busca a IA não deverá mais interferir usando suas próprias sugestões como as baseadas em localidade.</a:t>
                      </a:r>
                    </a:p>
                  </a:txBody>
                  <a:tcPr anchor="ctr"/>
                </a:tc>
                <a:extLst>
                  <a:ext uri="{0D108BD9-81ED-4DB2-BD59-A6C34878D82A}">
                    <a16:rowId xmlns:a16="http://schemas.microsoft.com/office/drawing/2014/main" val="2542192189"/>
                  </a:ext>
                </a:extLst>
              </a:tr>
              <a:tr h="357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effectLst/>
                          <a:latin typeface="Bahnschrift SemiBold" panose="020B0502040204020203" pitchFamily="34" charset="0"/>
                        </a:rPr>
                        <a:t>RN05</a:t>
                      </a:r>
                    </a:p>
                  </a:txBody>
                  <a:tcPr anchor="ctr"/>
                </a:tc>
                <a:tc>
                  <a:txBody>
                    <a:bodyPr/>
                    <a:lstStyle/>
                    <a:p>
                      <a:pPr algn="l"/>
                      <a:r>
                        <a:rPr lang="pt-BR" sz="1200" dirty="0">
                          <a:latin typeface="Bahnschrift SemiBold" panose="020B0502040204020203" pitchFamily="34" charset="0"/>
                        </a:rPr>
                        <a:t>Controle de Frequência</a:t>
                      </a:r>
                    </a:p>
                  </a:txBody>
                  <a:tcPr anchor="ctr"/>
                </a:tc>
                <a:tc>
                  <a:txBody>
                    <a:bodyPr/>
                    <a:lstStyle/>
                    <a:p>
                      <a:pPr algn="l"/>
                      <a:r>
                        <a:rPr lang="pt-BR" sz="1200" dirty="0">
                          <a:latin typeface="Corbel" panose="020B0503020204020204" pitchFamily="34" charset="0"/>
                        </a:rPr>
                        <a:t>É necessário estabelecer regras para evitar a saturação de sugestões de um mesmo tipo para um usuário, promovendo diversidade e evitando a repetição excessiva de resultados.</a:t>
                      </a:r>
                    </a:p>
                  </a:txBody>
                  <a:tcPr anchor="ctr"/>
                </a:tc>
                <a:extLst>
                  <a:ext uri="{0D108BD9-81ED-4DB2-BD59-A6C34878D82A}">
                    <a16:rowId xmlns:a16="http://schemas.microsoft.com/office/drawing/2014/main" val="1604997551"/>
                  </a:ext>
                </a:extLst>
              </a:tr>
            </a:tbl>
          </a:graphicData>
        </a:graphic>
      </p:graphicFrame>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sp>
        <p:nvSpPr>
          <p:cNvPr id="8" name="CaixaDeTexto 7"/>
          <p:cNvSpPr txBox="1"/>
          <p:nvPr/>
        </p:nvSpPr>
        <p:spPr>
          <a:xfrm>
            <a:off x="780047" y="4324923"/>
            <a:ext cx="2820003" cy="338554"/>
          </a:xfrm>
          <a:prstGeom prst="rect">
            <a:avLst/>
          </a:prstGeom>
          <a:noFill/>
        </p:spPr>
        <p:txBody>
          <a:bodyPr wrap="none" rtlCol="0">
            <a:spAutoFit/>
          </a:bodyPr>
          <a:lstStyle/>
          <a:p>
            <a:r>
              <a:rPr lang="pt-BR" sz="1600" b="1" dirty="0" smtClean="0">
                <a:solidFill>
                  <a:schemeClr val="tx1">
                    <a:lumMod val="85000"/>
                    <a:lumOff val="15000"/>
                  </a:schemeClr>
                </a:solidFill>
                <a:latin typeface="Bahnschrift SemiBold" panose="020B0502040204020203" pitchFamily="34" charset="0"/>
              </a:rPr>
              <a:t>Regras de Negócio: </a:t>
            </a:r>
            <a:r>
              <a:rPr lang="pt-BR" sz="1600" b="1" dirty="0">
                <a:solidFill>
                  <a:schemeClr val="tx1">
                    <a:lumMod val="85000"/>
                    <a:lumOff val="15000"/>
                  </a:schemeClr>
                </a:solidFill>
                <a:latin typeface="Bahnschrift SemiBold" panose="020B0502040204020203" pitchFamily="34" charset="0"/>
              </a:rPr>
              <a:t>Grupo </a:t>
            </a:r>
            <a:r>
              <a:rPr lang="pt-BR" sz="1600" b="1" dirty="0" smtClean="0">
                <a:solidFill>
                  <a:schemeClr val="tx1">
                    <a:lumMod val="85000"/>
                    <a:lumOff val="15000"/>
                  </a:schemeClr>
                </a:solidFill>
                <a:latin typeface="Bahnschrift SemiBold" panose="020B0502040204020203" pitchFamily="34" charset="0"/>
              </a:rPr>
              <a:t>IA</a:t>
            </a:r>
            <a:endParaRPr lang="pt-BR" sz="1600" b="1" dirty="0">
              <a:solidFill>
                <a:schemeClr val="tx1">
                  <a:lumMod val="85000"/>
                  <a:lumOff val="15000"/>
                </a:schemeClr>
              </a:solidFill>
              <a:latin typeface="Bahnschrift SemiBold" panose="020B0502040204020203" pitchFamily="34" charset="0"/>
            </a:endParaRPr>
          </a:p>
        </p:txBody>
      </p:sp>
      <p:sp>
        <p:nvSpPr>
          <p:cNvPr id="9" name="CaixaDeTexto 8">
            <a:extLst>
              <a:ext uri="{FF2B5EF4-FFF2-40B4-BE49-F238E27FC236}">
                <a16:creationId xmlns:a16="http://schemas.microsoft.com/office/drawing/2014/main" id="{D4140019-3479-C710-7ED5-644E07410F29}"/>
              </a:ext>
            </a:extLst>
          </p:cNvPr>
          <p:cNvSpPr txBox="1"/>
          <p:nvPr/>
        </p:nvSpPr>
        <p:spPr>
          <a:xfrm>
            <a:off x="780047" y="1370268"/>
            <a:ext cx="4117774" cy="2954655"/>
          </a:xfrm>
          <a:prstGeom prst="rect">
            <a:avLst/>
          </a:prstGeom>
          <a:noFill/>
        </p:spPr>
        <p:txBody>
          <a:bodyPr wrap="square" rtlCol="0">
            <a:spAutoFit/>
          </a:bodyPr>
          <a:lstStyle/>
          <a:p>
            <a:r>
              <a:rPr lang="pt-BR" sz="2400" dirty="0" smtClean="0">
                <a:latin typeface="Bahnschrift SemiBold" panose="020B0502040204020203" pitchFamily="34" charset="0"/>
              </a:rPr>
              <a:t>IA – Sugestão de busca</a:t>
            </a:r>
            <a:endParaRPr lang="pt-BR" dirty="0" smtClean="0">
              <a:latin typeface="Corbel" panose="020B0503020204020204" pitchFamily="34" charset="0"/>
            </a:endParaRPr>
          </a:p>
          <a:p>
            <a:r>
              <a:rPr lang="pt-BR" dirty="0"/>
              <a:t>Construção das bases documentais para definição de recursos e funcionalidades do sistema: a funcionalidade que será aplicada é baseada em inteligência artificial com intuito de impulsionar as buscas dos usuários e garantir uma melhor sugestão, para isso será analisado o histórico de buscas do usuário e seus perfis de música </a:t>
            </a:r>
            <a:r>
              <a:rPr lang="pt-BR" dirty="0" smtClean="0"/>
              <a:t>online.</a:t>
            </a:r>
            <a:endParaRPr lang="pt-BR" dirty="0">
              <a:latin typeface="Corbel" panose="020B0503020204020204" pitchFamily="34" charset="0"/>
            </a:endParaRPr>
          </a:p>
        </p:txBody>
      </p:sp>
    </p:spTree>
    <p:extLst>
      <p:ext uri="{BB962C8B-B14F-4D97-AF65-F5344CB8AC3E}">
        <p14:creationId xmlns:p14="http://schemas.microsoft.com/office/powerpoint/2010/main" val="22961988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373D42-E4AC-5ECA-2739-0D6560577DD4}"/>
              </a:ext>
            </a:extLst>
          </p:cNvPr>
          <p:cNvSpPr txBox="1"/>
          <p:nvPr/>
        </p:nvSpPr>
        <p:spPr>
          <a:xfrm>
            <a:off x="2818912" y="370517"/>
            <a:ext cx="6554177" cy="646331"/>
          </a:xfrm>
          <a:prstGeom prst="rect">
            <a:avLst/>
          </a:prstGeom>
          <a:noFill/>
        </p:spPr>
        <p:txBody>
          <a:bodyPr wrap="square" rtlCol="0">
            <a:spAutoFit/>
          </a:bodyPr>
          <a:lstStyle/>
          <a:p>
            <a:pPr algn="ctr"/>
            <a:r>
              <a:rPr lang="pt-BR" sz="2000" dirty="0">
                <a:latin typeface="Bahnschrift SemiBold" panose="020B0502040204020203" pitchFamily="34" charset="0"/>
              </a:rPr>
              <a:t>K</a:t>
            </a:r>
            <a:r>
              <a:rPr lang="pt-BR" sz="2000" dirty="0" smtClean="0">
                <a:latin typeface="Bahnschrift SemiBold" panose="020B0502040204020203" pitchFamily="34" charset="0"/>
              </a:rPr>
              <a:t>anban das atividades</a:t>
            </a:r>
            <a:endParaRPr lang="pt-BR" sz="2000" dirty="0">
              <a:latin typeface="Bahnschrift SemiBold" panose="020B0502040204020203" pitchFamily="34" charset="0"/>
            </a:endParaRPr>
          </a:p>
          <a:p>
            <a:pPr algn="ctr"/>
            <a:r>
              <a:rPr lang="pt-BR" sz="1600" dirty="0">
                <a:latin typeface="Corbel" panose="020B0503020204020204" pitchFamily="34" charset="0"/>
              </a:rPr>
              <a:t>Atualização das atividades que compõem a construção do projeto.</a:t>
            </a:r>
          </a:p>
        </p:txBody>
      </p:sp>
      <p:sp>
        <p:nvSpPr>
          <p:cNvPr id="5" name="CaixaDeTexto 4"/>
          <p:cNvSpPr txBox="1"/>
          <p:nvPr/>
        </p:nvSpPr>
        <p:spPr>
          <a:xfrm>
            <a:off x="143419" y="66298"/>
            <a:ext cx="1441421" cy="707886"/>
          </a:xfrm>
          <a:prstGeom prst="rect">
            <a:avLst/>
          </a:prstGeom>
          <a:noFill/>
        </p:spPr>
        <p:txBody>
          <a:bodyPr wrap="none" rtlCol="0">
            <a:spAutoFit/>
          </a:bodyPr>
          <a:lstStyle/>
          <a:p>
            <a:pPr algn="r"/>
            <a:r>
              <a:rPr lang="pt-BR" sz="4000" dirty="0" smtClean="0">
                <a:latin typeface="Bahnschrift SemiBold" panose="020B0502040204020203" pitchFamily="34" charset="0"/>
              </a:rPr>
              <a:t>Fatec</a:t>
            </a:r>
            <a:endParaRPr lang="pt-BR" dirty="0" smtClean="0">
              <a:latin typeface="Bahnschrift SemiBold" panose="020B0502040204020203" pitchFamily="34" charset="0"/>
            </a:endParaRPr>
          </a:p>
        </p:txBody>
      </p:sp>
      <p:sp>
        <p:nvSpPr>
          <p:cNvPr id="6" name="CaixaDeTexto 5"/>
          <p:cNvSpPr txBox="1"/>
          <p:nvPr/>
        </p:nvSpPr>
        <p:spPr>
          <a:xfrm>
            <a:off x="174949" y="594397"/>
            <a:ext cx="1606529" cy="338554"/>
          </a:xfrm>
          <a:prstGeom prst="rect">
            <a:avLst/>
          </a:prstGeom>
          <a:noFill/>
        </p:spPr>
        <p:txBody>
          <a:bodyPr wrap="none" rtlCol="0">
            <a:spAutoFit/>
          </a:bodyPr>
          <a:lstStyle/>
          <a:p>
            <a:pPr algn="r"/>
            <a:r>
              <a:rPr lang="pt-BR" sz="1600" b="1" dirty="0" smtClean="0">
                <a:latin typeface="Corbel" panose="020B0503020204020204" pitchFamily="34" charset="0"/>
              </a:rPr>
              <a:t>Mogi das Cruzes</a:t>
            </a:r>
            <a:endParaRPr lang="pt-BR" sz="1600" b="1" dirty="0">
              <a:latin typeface="Corbel" panose="020B0503020204020204" pitchFamily="34" charset="0"/>
            </a:endParaRPr>
          </a:p>
        </p:txBody>
      </p:sp>
      <p:pic>
        <p:nvPicPr>
          <p:cNvPr id="12" name="Imagem 11"/>
          <p:cNvPicPr>
            <a:picLocks noChangeAspect="1"/>
          </p:cNvPicPr>
          <p:nvPr/>
        </p:nvPicPr>
        <p:blipFill rotWithShape="1">
          <a:blip r:embed="rId3" cstate="hqprint">
            <a:extLst>
              <a:ext uri="{28A0092B-C50C-407E-A947-70E740481C1C}">
                <a14:useLocalDpi xmlns:a14="http://schemas.microsoft.com/office/drawing/2010/main" val="0"/>
              </a:ext>
            </a:extLst>
          </a:blip>
          <a:srcRect b="2963"/>
          <a:stretch/>
        </p:blipFill>
        <p:spPr>
          <a:xfrm>
            <a:off x="1594503" y="1146522"/>
            <a:ext cx="9002994" cy="4955295"/>
          </a:xfrm>
          <a:prstGeom prst="roundRect">
            <a:avLst>
              <a:gd name="adj" fmla="val 3126"/>
            </a:avLst>
          </a:prstGeom>
          <a:solidFill>
            <a:srgbClr val="FFFFFF">
              <a:shade val="85000"/>
            </a:srgbClr>
          </a:solidFill>
          <a:ln>
            <a:noFill/>
          </a:ln>
          <a:effectLst>
            <a:outerShdw blurRad="190500" sx="101000" sy="101000" algn="ctr" rotWithShape="0">
              <a:prstClr val="black">
                <a:alpha val="20000"/>
              </a:prstClr>
            </a:outerShdw>
            <a:softEdge rad="0"/>
          </a:effectLst>
        </p:spPr>
      </p:pic>
    </p:spTree>
    <p:extLst>
      <p:ext uri="{BB962C8B-B14F-4D97-AF65-F5344CB8AC3E}">
        <p14:creationId xmlns:p14="http://schemas.microsoft.com/office/powerpoint/2010/main" val="3233843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DE42A46A-4CDC-99C4-1291-9E4964FB303C}"/>
              </a:ext>
            </a:extLst>
          </p:cNvPr>
          <p:cNvSpPr txBox="1"/>
          <p:nvPr/>
        </p:nvSpPr>
        <p:spPr>
          <a:xfrm>
            <a:off x="805044" y="3318947"/>
            <a:ext cx="3349690" cy="369332"/>
          </a:xfrm>
          <a:prstGeom prst="rect">
            <a:avLst/>
          </a:prstGeom>
          <a:noFill/>
        </p:spPr>
        <p:txBody>
          <a:bodyPr wrap="square" rtlCol="0">
            <a:spAutoFit/>
          </a:bodyPr>
          <a:lstStyle/>
          <a:p>
            <a:r>
              <a:rPr lang="pt-BR" i="1" dirty="0" smtClean="0">
                <a:solidFill>
                  <a:schemeClr val="bg1"/>
                </a:solidFill>
                <a:latin typeface="Corbel" panose="020B0503020204020204" pitchFamily="34" charset="0"/>
              </a:rPr>
              <a:t>Diagrama de atividades.</a:t>
            </a:r>
            <a:endParaRPr lang="pt-BR" i="1" dirty="0">
              <a:solidFill>
                <a:schemeClr val="bg1"/>
              </a:solidFill>
              <a:latin typeface="Corbel" panose="020B0503020204020204" pitchFamily="34" charset="0"/>
            </a:endParaRPr>
          </a:p>
        </p:txBody>
      </p:sp>
      <p:cxnSp>
        <p:nvCxnSpPr>
          <p:cNvPr id="14" name="Conector reto 13">
            <a:extLst>
              <a:ext uri="{FF2B5EF4-FFF2-40B4-BE49-F238E27FC236}">
                <a16:creationId xmlns:a16="http://schemas.microsoft.com/office/drawing/2014/main" id="{6566D5DC-2F82-DCE4-1F25-37220EE305FD}"/>
              </a:ext>
            </a:extLst>
          </p:cNvPr>
          <p:cNvCxnSpPr/>
          <p:nvPr/>
        </p:nvCxnSpPr>
        <p:spPr>
          <a:xfrm>
            <a:off x="876677" y="3314337"/>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773514" y="2205668"/>
            <a:ext cx="3052252" cy="830997"/>
          </a:xfrm>
          <a:prstGeom prst="rect">
            <a:avLst/>
          </a:prstGeom>
          <a:noFill/>
        </p:spPr>
        <p:txBody>
          <a:bodyPr wrap="square" rtlCol="0">
            <a:spAutoFit/>
          </a:bodyPr>
          <a:lstStyle/>
          <a:p>
            <a:r>
              <a:rPr lang="pt-BR" sz="4800" dirty="0" smtClean="0">
                <a:solidFill>
                  <a:schemeClr val="bg1"/>
                </a:solidFill>
                <a:latin typeface="Bahnschrift SemiBold" panose="020B0502040204020203" pitchFamily="34" charset="0"/>
              </a:rPr>
              <a:t>Entrega 2</a:t>
            </a:r>
            <a:endParaRPr lang="pt-BR" sz="2400" dirty="0" smtClean="0">
              <a:solidFill>
                <a:schemeClr val="bg1"/>
              </a:solidFill>
              <a:latin typeface="Bahnschrift SemiBold" panose="020B0502040204020203" pitchFamily="34" charset="0"/>
            </a:endParaRPr>
          </a:p>
        </p:txBody>
      </p:sp>
      <p:sp>
        <p:nvSpPr>
          <p:cNvPr id="16" name="CaixaDeTexto 15"/>
          <p:cNvSpPr txBox="1"/>
          <p:nvPr/>
        </p:nvSpPr>
        <p:spPr>
          <a:xfrm>
            <a:off x="826064" y="2960562"/>
            <a:ext cx="2008883" cy="369332"/>
          </a:xfrm>
          <a:prstGeom prst="rect">
            <a:avLst/>
          </a:prstGeom>
          <a:noFill/>
        </p:spPr>
        <p:txBody>
          <a:bodyPr wrap="none" rtlCol="0">
            <a:spAutoFit/>
          </a:bodyPr>
          <a:lstStyle/>
          <a:p>
            <a:r>
              <a:rPr lang="pt-BR" dirty="0" smtClean="0">
                <a:solidFill>
                  <a:schemeClr val="bg1"/>
                </a:solidFill>
                <a:latin typeface="Bahnschrift SemiBold" panose="020B0502040204020203" pitchFamily="34" charset="0"/>
              </a:rPr>
              <a:t>05 de Março 2024</a:t>
            </a:r>
            <a:endParaRPr lang="pt-BR" b="1"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480089832"/>
      </p:ext>
    </p:extLst>
  </p:cSld>
  <p:clrMapOvr>
    <a:masterClrMapping/>
  </p:clrMapOvr>
  <p:transition/>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ABDDC11211C54C8849723F54CC247B" ma:contentTypeVersion="13" ma:contentTypeDescription="Create a new document." ma:contentTypeScope="" ma:versionID="f4c90d0225da21f5941489de369b3d2b">
  <xsd:schema xmlns:xsd="http://www.w3.org/2001/XMLSchema" xmlns:xs="http://www.w3.org/2001/XMLSchema" xmlns:p="http://schemas.microsoft.com/office/2006/metadata/properties" xmlns:ns2="dd506e8f-a52e-42f4-9a23-2f364156bdd7" xmlns:ns3="88ac0c94-ecf3-4703-9efe-e9a6791ae759" targetNamespace="http://schemas.microsoft.com/office/2006/metadata/properties" ma:root="true" ma:fieldsID="6fa824f0415612c0d6ee937334e11ae1" ns2:_="" ns3:_="">
    <xsd:import namespace="dd506e8f-a52e-42f4-9a23-2f364156bdd7"/>
    <xsd:import namespace="88ac0c94-ecf3-4703-9efe-e9a6791ae759"/>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506e8f-a52e-42f4-9a23-2f364156bdd7"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0ef6089c-5148-4909-88ac-65974e5b7eb0"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8ac0c94-ecf3-4703-9efe-e9a6791ae759"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0b3a4e62-3c5a-428b-b395-9886a9e41ad7}" ma:internalName="TaxCatchAll" ma:showField="CatchAllData" ma:web="88ac0c94-ecf3-4703-9efe-e9a6791ae75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ferenceId xmlns="dd506e8f-a52e-42f4-9a23-2f364156bdd7" xsi:nil="true"/>
    <TaxCatchAll xmlns="88ac0c94-ecf3-4703-9efe-e9a6791ae759" xsi:nil="true"/>
    <lcf76f155ced4ddcb4097134ff3c332f xmlns="dd506e8f-a52e-42f4-9a23-2f364156bdd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73D0536-0C1F-4E22-8939-08D9DFACB80E}">
  <ds:schemaRefs>
    <ds:schemaRef ds:uri="http://schemas.microsoft.com/sharepoint/v3/contenttype/forms"/>
  </ds:schemaRefs>
</ds:datastoreItem>
</file>

<file path=customXml/itemProps2.xml><?xml version="1.0" encoding="utf-8"?>
<ds:datastoreItem xmlns:ds="http://schemas.openxmlformats.org/officeDocument/2006/customXml" ds:itemID="{90FF5F63-340B-4AF1-9F01-831D3E6828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506e8f-a52e-42f4-9a23-2f364156bdd7"/>
    <ds:schemaRef ds:uri="88ac0c94-ecf3-4703-9efe-e9a6791ae7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EF8A0D-3C04-410E-912E-858131955BDE}">
  <ds:schemaRefs>
    <ds:schemaRef ds:uri="http://schemas.microsoft.com/office/2006/metadata/properties"/>
    <ds:schemaRef ds:uri="http://schemas.microsoft.com/office/infopath/2007/PartnerControls"/>
    <ds:schemaRef ds:uri="dd506e8f-a52e-42f4-9a23-2f364156bdd7"/>
    <ds:schemaRef ds:uri="88ac0c94-ecf3-4703-9efe-e9a6791ae759"/>
  </ds:schemaRefs>
</ds:datastoreItem>
</file>

<file path=docProps/app.xml><?xml version="1.0" encoding="utf-8"?>
<Properties xmlns="http://schemas.openxmlformats.org/officeDocument/2006/extended-properties" xmlns:vt="http://schemas.openxmlformats.org/officeDocument/2006/docPropsVTypes">
  <TotalTime>3975</TotalTime>
  <Words>1449</Words>
  <Application>Microsoft Office PowerPoint</Application>
  <PresentationFormat>Widescreen</PresentationFormat>
  <Paragraphs>234</Paragraphs>
  <Slides>42</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42</vt:i4>
      </vt:variant>
    </vt:vector>
  </HeadingPairs>
  <TitlesOfParts>
    <vt:vector size="48" baseType="lpstr">
      <vt:lpstr>Arial</vt:lpstr>
      <vt:lpstr>Bahnschrift SemiBold</vt:lpstr>
      <vt:lpstr>Calibri</vt:lpstr>
      <vt:lpstr>Calibri Light</vt:lpstr>
      <vt:lpstr>Corbel</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OSEIAS DOMINGOS GOMES</dc:creator>
  <cp:lastModifiedBy>Oseias Gomes</cp:lastModifiedBy>
  <cp:revision>36</cp:revision>
  <dcterms:created xsi:type="dcterms:W3CDTF">2024-02-24T22:09:14Z</dcterms:created>
  <dcterms:modified xsi:type="dcterms:W3CDTF">2024-06-25T21:01:20Z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0x0101003BABDDC11211C54C8849723F54CC247B</vt:lpwstr>
  </property>
</Properties>
</file>